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601200" cy="7315200"/>
  <p:notesSz cx="6858000" cy="9144000"/>
  <p:defaultTextStyle>
    <a:defPPr>
      <a:defRPr lang="en-US"/>
    </a:defPPr>
    <a:lvl1pPr marL="0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306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612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918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3224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6531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164" y="84"/>
      </p:cViewPr>
      <p:guideLst>
        <p:guide orient="horz" pos="2304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272454"/>
            <a:ext cx="81610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145280"/>
            <a:ext cx="67208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9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3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6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9248" y="313267"/>
            <a:ext cx="2268616" cy="66564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397" y="313267"/>
            <a:ext cx="6645831" cy="66564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700694"/>
            <a:ext cx="8161020" cy="145288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100495"/>
            <a:ext cx="8161020" cy="1600199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33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66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9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33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16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998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83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664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397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0640" y="1820334"/>
            <a:ext cx="4457224" cy="514942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37454"/>
            <a:ext cx="4242197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319867"/>
            <a:ext cx="4242197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637454"/>
            <a:ext cx="4243864" cy="68241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306" indent="0">
              <a:buNone/>
              <a:defRPr sz="2100" b="1"/>
            </a:lvl2pPr>
            <a:lvl3pPr marL="966612" indent="0">
              <a:buNone/>
              <a:defRPr sz="1900" b="1"/>
            </a:lvl3pPr>
            <a:lvl4pPr marL="1449918" indent="0">
              <a:buNone/>
              <a:defRPr sz="1700" b="1"/>
            </a:lvl4pPr>
            <a:lvl5pPr marL="1933224" indent="0">
              <a:buNone/>
              <a:defRPr sz="1700" b="1"/>
            </a:lvl5pPr>
            <a:lvl6pPr marL="2416531" indent="0">
              <a:buNone/>
              <a:defRPr sz="1700" b="1"/>
            </a:lvl6pPr>
            <a:lvl7pPr marL="2899837" indent="0">
              <a:buNone/>
              <a:defRPr sz="1700" b="1"/>
            </a:lvl7pPr>
            <a:lvl8pPr marL="3383143" indent="0">
              <a:buNone/>
              <a:defRPr sz="1700" b="1"/>
            </a:lvl8pPr>
            <a:lvl9pPr marL="3866449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319867"/>
            <a:ext cx="4243864" cy="421470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91253"/>
            <a:ext cx="3158729" cy="12395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91254"/>
            <a:ext cx="5367338" cy="6243321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530774"/>
            <a:ext cx="3158729" cy="5003801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5120640"/>
            <a:ext cx="5760720" cy="60452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53627"/>
            <a:ext cx="5760720" cy="4389120"/>
          </a:xfrm>
        </p:spPr>
        <p:txBody>
          <a:bodyPr/>
          <a:lstStyle>
            <a:lvl1pPr marL="0" indent="0">
              <a:buNone/>
              <a:defRPr sz="3400"/>
            </a:lvl1pPr>
            <a:lvl2pPr marL="483306" indent="0">
              <a:buNone/>
              <a:defRPr sz="3000"/>
            </a:lvl2pPr>
            <a:lvl3pPr marL="966612" indent="0">
              <a:buNone/>
              <a:defRPr sz="2500"/>
            </a:lvl3pPr>
            <a:lvl4pPr marL="1449918" indent="0">
              <a:buNone/>
              <a:defRPr sz="2100"/>
            </a:lvl4pPr>
            <a:lvl5pPr marL="1933224" indent="0">
              <a:buNone/>
              <a:defRPr sz="2100"/>
            </a:lvl5pPr>
            <a:lvl6pPr marL="2416531" indent="0">
              <a:buNone/>
              <a:defRPr sz="2100"/>
            </a:lvl6pPr>
            <a:lvl7pPr marL="2899837" indent="0">
              <a:buNone/>
              <a:defRPr sz="2100"/>
            </a:lvl7pPr>
            <a:lvl8pPr marL="3383143" indent="0">
              <a:buNone/>
              <a:defRPr sz="2100"/>
            </a:lvl8pPr>
            <a:lvl9pPr marL="3866449" indent="0">
              <a:buNone/>
              <a:defRPr sz="21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725161"/>
            <a:ext cx="5760720" cy="858519"/>
          </a:xfrm>
        </p:spPr>
        <p:txBody>
          <a:bodyPr/>
          <a:lstStyle>
            <a:lvl1pPr marL="0" indent="0">
              <a:buNone/>
              <a:defRPr sz="1500"/>
            </a:lvl1pPr>
            <a:lvl2pPr marL="483306" indent="0">
              <a:buNone/>
              <a:defRPr sz="1300"/>
            </a:lvl2pPr>
            <a:lvl3pPr marL="966612" indent="0">
              <a:buNone/>
              <a:defRPr sz="1100"/>
            </a:lvl3pPr>
            <a:lvl4pPr marL="1449918" indent="0">
              <a:buNone/>
              <a:defRPr sz="1000"/>
            </a:lvl4pPr>
            <a:lvl5pPr marL="1933224" indent="0">
              <a:buNone/>
              <a:defRPr sz="1000"/>
            </a:lvl5pPr>
            <a:lvl6pPr marL="2416531" indent="0">
              <a:buNone/>
              <a:defRPr sz="1000"/>
            </a:lvl6pPr>
            <a:lvl7pPr marL="2899837" indent="0">
              <a:buNone/>
              <a:defRPr sz="1000"/>
            </a:lvl7pPr>
            <a:lvl8pPr marL="3383143" indent="0">
              <a:buNone/>
              <a:defRPr sz="1000"/>
            </a:lvl8pPr>
            <a:lvl9pPr marL="386644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92947"/>
            <a:ext cx="8641080" cy="1219200"/>
          </a:xfrm>
          <a:prstGeom prst="rect">
            <a:avLst/>
          </a:prstGeom>
        </p:spPr>
        <p:txBody>
          <a:bodyPr vert="horz" lIns="96661" tIns="48331" rIns="96661" bIns="483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8F347-2A98-4706-8E56-2C7B91C606B7}" type="datetimeFigureOut">
              <a:rPr lang="en-CA" smtClean="0"/>
              <a:pPr/>
              <a:t>28/05/2014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51BB-E6C5-4AE0-9169-28D7B9C4A5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6612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96" y="88053"/>
            <a:ext cx="9372600" cy="1512147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Jagdish</a:t>
            </a:r>
            <a:r>
              <a:rPr lang="en-US" sz="3200" dirty="0" smtClean="0">
                <a:solidFill>
                  <a:schemeClr val="bg1"/>
                </a:solidFill>
              </a:rPr>
              <a:t> (Jay) Narayan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John Fan Family Distinguished Chair Professor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North Carolina State University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48" y="1656504"/>
            <a:ext cx="4900152" cy="550629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Primary Research Interest:</a:t>
            </a:r>
          </a:p>
          <a:p>
            <a:pPr marL="0" indent="0">
              <a:buNone/>
            </a:pPr>
            <a:r>
              <a:rPr lang="en-US" sz="2400" dirty="0" smtClean="0"/>
              <a:t>Vanadium Oxide based Thin Film </a:t>
            </a:r>
            <a:r>
              <a:rPr lang="en-US" sz="2400" dirty="0" err="1" smtClean="0"/>
              <a:t>Heterostructures</a:t>
            </a:r>
            <a:r>
              <a:rPr lang="en-US" sz="2400" dirty="0" smtClean="0"/>
              <a:t> integrated with silicon and sapphire substrates </a:t>
            </a:r>
          </a:p>
          <a:p>
            <a:r>
              <a:rPr lang="en-US" sz="2400" b="1" dirty="0" smtClean="0"/>
              <a:t>Primary Broader Impact Activity:</a:t>
            </a:r>
          </a:p>
          <a:p>
            <a:pPr marL="0" indent="0">
              <a:buNone/>
            </a:pPr>
            <a:r>
              <a:rPr lang="en-US" sz="2400" dirty="0" smtClean="0"/>
              <a:t>Work with Oak Ridge National Lab, NC A&amp;T and </a:t>
            </a:r>
            <a:r>
              <a:rPr lang="en-US" sz="2400" dirty="0" err="1" smtClean="0"/>
              <a:t>Kopin</a:t>
            </a:r>
            <a:r>
              <a:rPr lang="en-US" sz="2400" dirty="0" smtClean="0"/>
              <a:t> Corporation</a:t>
            </a:r>
          </a:p>
          <a:p>
            <a:r>
              <a:rPr lang="en-US" sz="2400" b="1" dirty="0" smtClean="0"/>
              <a:t>Interests in New Collaborations:</a:t>
            </a:r>
          </a:p>
          <a:p>
            <a:pPr marL="0" indent="0">
              <a:buNone/>
            </a:pPr>
            <a:r>
              <a:rPr lang="en-US" sz="2400" dirty="0" smtClean="0"/>
              <a:t>Novel defect characterization and property measurements and fabrication of new device structures </a:t>
            </a:r>
            <a:endParaRPr lang="en-CA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548664" cy="5217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52600"/>
            <a:ext cx="4500289" cy="2667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953000" y="4275849"/>
                <a:ext cx="4347889" cy="22781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indent="-228600">
                  <a:buAutoNum type="alphaLcParenBoth"/>
                </a:pPr>
                <a:r>
                  <a:rPr lang="en-US" sz="700" dirty="0" smtClean="0"/>
                  <a:t>heating </a:t>
                </a:r>
                <a:r>
                  <a:rPr lang="en-US" sz="700" dirty="0"/>
                  <a:t>and (b) cooling cycles. The insets show the change of peak intensities as a function of </a:t>
                </a:r>
                <a:r>
                  <a:rPr lang="en-US" sz="700" dirty="0" smtClean="0"/>
                  <a:t>temperature</a:t>
                </a:r>
              </a:p>
              <a:p>
                <a:pPr marL="228600" indent="-228600">
                  <a:buAutoNum type="alphaLcParenBoth"/>
                </a:pPr>
                <a:endParaRPr lang="en-US" sz="900" dirty="0"/>
              </a:p>
              <a:p>
                <a:r>
                  <a:rPr lang="en-US" sz="900" dirty="0"/>
                  <a:t>Results of high temperature high resolution θ-2θ XRD performed on epitaxial VO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 thin films grown on an </a:t>
                </a:r>
                <a:r>
                  <a:rPr lang="en-US" sz="900" dirty="0" err="1"/>
                  <a:t>NiO</a:t>
                </a:r>
                <a:r>
                  <a:rPr lang="en-US" sz="900" dirty="0"/>
                  <a:t>/</a:t>
                </a:r>
                <a:r>
                  <a:rPr lang="en-US" sz="900" dirty="0" err="1"/>
                  <a:t>MgO</a:t>
                </a:r>
                <a:r>
                  <a:rPr lang="en-US" sz="900" dirty="0"/>
                  <a:t>/</a:t>
                </a:r>
                <a:r>
                  <a:rPr lang="en-US" sz="900" dirty="0" err="1"/>
                  <a:t>TiN</a:t>
                </a:r>
                <a:r>
                  <a:rPr lang="en-US" sz="900" dirty="0"/>
                  <a:t>/Si(100) platform are depicted in Fig. </a:t>
                </a:r>
                <a:r>
                  <a:rPr lang="en-US" sz="900" dirty="0"/>
                  <a:t>6. </a:t>
                </a:r>
                <a:r>
                  <a:rPr lang="en-US" sz="900" dirty="0"/>
                  <a:t>The results show that the (011) planes of monoclinic (M</a:t>
                </a:r>
                <a:r>
                  <a:rPr lang="en-US" sz="900" baseline="-25000" dirty="0"/>
                  <a:t>1</a:t>
                </a:r>
                <a:r>
                  <a:rPr lang="en-US" sz="900" dirty="0"/>
                  <a:t>) VO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 change to the (110) planes of tetragonal VO</a:t>
                </a:r>
                <a:r>
                  <a:rPr lang="en-US" sz="900" baseline="-25000" dirty="0"/>
                  <a:t>2 </a:t>
                </a:r>
                <a:r>
                  <a:rPr lang="en-US" sz="900" dirty="0"/>
                  <a:t>across the </a:t>
                </a:r>
                <a:r>
                  <a:rPr lang="en-US" sz="900" dirty="0" smtClean="0"/>
                  <a:t>SMT</a:t>
                </a:r>
                <a:r>
                  <a:rPr lang="en-US" sz="900" dirty="0"/>
                  <a:t>.</a:t>
                </a:r>
                <a:r>
                  <a:rPr lang="en-US" sz="900" dirty="0" smtClean="0"/>
                  <a:t> </a:t>
                </a:r>
                <a:r>
                  <a:rPr lang="en-US" sz="900" dirty="0"/>
                  <a:t>The (110) and (011) </a:t>
                </a:r>
                <a:r>
                  <a:rPr lang="en-US" sz="900" dirty="0" smtClean="0"/>
                  <a:t>intensities </a:t>
                </a:r>
                <a:r>
                  <a:rPr lang="en-US" sz="900" dirty="0"/>
                  <a:t>from tetragonal and monoclinic VO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 crystals </a:t>
                </a:r>
                <a:r>
                  <a:rPr lang="en-US" sz="900" dirty="0" smtClean="0"/>
                  <a:t>appear </a:t>
                </a:r>
                <a:r>
                  <a:rPr lang="en-US" sz="900" dirty="0"/>
                  <a:t>at 2θ angles of about 27.72</a:t>
                </a:r>
                <a:r>
                  <a:rPr lang="en-US" sz="900" baseline="30000" dirty="0"/>
                  <a:t>o</a:t>
                </a:r>
                <a:r>
                  <a:rPr lang="en-US" sz="900" dirty="0"/>
                  <a:t> and 27.90</a:t>
                </a:r>
                <a:r>
                  <a:rPr lang="en-US" sz="900" baseline="30000" dirty="0"/>
                  <a:t>o</a:t>
                </a:r>
                <a:r>
                  <a:rPr lang="en-US" sz="900" dirty="0"/>
                  <a:t>, respectively. </a:t>
                </a:r>
                <a:r>
                  <a:rPr lang="en-US" sz="900" dirty="0"/>
                  <a:t>These values are slightly higher than the 2θ values of bulk (relaxed) VO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 showing that the crystals are under a compressive strain along their out-of-plane directions. Based on the established epitaxial relationship, [1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900" dirty="0"/>
                  <a:t>0] orientation of tetragonal VO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 is parallel to [001] orientation of </a:t>
                </a:r>
                <a:r>
                  <a:rPr lang="en-US" sz="900" dirty="0" err="1"/>
                  <a:t>NiO</a:t>
                </a:r>
                <a:r>
                  <a:rPr lang="en-US" sz="900" dirty="0"/>
                  <a:t> at the temperature of growth. Along the [1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9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9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900" dirty="0"/>
                  <a:t>0] orientation of tetragonal VO</a:t>
                </a:r>
                <a:r>
                  <a:rPr lang="en-US" sz="900" baseline="-25000" dirty="0"/>
                  <a:t>2</a:t>
                </a:r>
                <a:r>
                  <a:rPr lang="en-US" sz="900" dirty="0"/>
                  <a:t>, there are two sets of oxygen anions with an alternating distances of about 2.44 Å and 3.99 Å. These atoms couple with nickel </a:t>
                </a:r>
                <a:r>
                  <a:rPr lang="en-US" sz="900" dirty="0" err="1"/>
                  <a:t>cations</a:t>
                </a:r>
                <a:r>
                  <a:rPr lang="en-US" sz="900" dirty="0"/>
                  <a:t>, having a spacing of about 4.176 Å, along the [100] orientation of </a:t>
                </a:r>
                <a:r>
                  <a:rPr lang="en-US" sz="900" dirty="0" err="1"/>
                  <a:t>NiO</a:t>
                </a:r>
                <a:r>
                  <a:rPr lang="en-US" sz="900" dirty="0"/>
                  <a:t>. This results in a small tensile misfit strain of about 4.45%. Such a small strain is very hard to </a:t>
                </a:r>
                <a:r>
                  <a:rPr lang="en-US" sz="900" dirty="0"/>
                  <a:t>relax.</a:t>
                </a:r>
                <a:endParaRPr lang="en-US" sz="900" dirty="0"/>
              </a:p>
              <a:p>
                <a:pPr marL="228600" indent="-228600">
                  <a:buAutoNum type="alphaLcParenBoth"/>
                </a:pPr>
                <a:endParaRPr lang="en-US" sz="9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275849"/>
                <a:ext cx="4347889" cy="22781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198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 Math</vt:lpstr>
      <vt:lpstr>Office Theme</vt:lpstr>
      <vt:lpstr>Jagdish (Jay) Narayan John Fan Family Distinguished Chair Professor  North Carolina State University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Name, Title Affiliation</dc:title>
  <dc:creator>NSF</dc:creator>
  <cp:lastModifiedBy>Jay</cp:lastModifiedBy>
  <cp:revision>31</cp:revision>
  <dcterms:created xsi:type="dcterms:W3CDTF">2012-06-20T13:49:59Z</dcterms:created>
  <dcterms:modified xsi:type="dcterms:W3CDTF">2014-05-28T17:49:46Z</dcterms:modified>
</cp:coreProperties>
</file>