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1B0A"/>
    <a:srgbClr val="EDD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DF08-85E7-428A-A317-48F6F07D3A46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9E9BB-352B-4242-A507-7D2D954FD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4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9E9BB-352B-4242-A507-7D2D954FD7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DD5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w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412750"/>
            <a:ext cx="9144000" cy="147002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3F1B0A"/>
                </a:solidFill>
              </a:rPr>
              <a:t>Enhancing Atomic Mobility and Desorption Kinetics in Light Metal Hydrides </a:t>
            </a:r>
            <a:r>
              <a:rPr lang="en-US" sz="2000" b="1" dirty="0" smtClean="0">
                <a:solidFill>
                  <a:srgbClr val="3F1B0A"/>
                </a:solidFill>
              </a:rPr>
              <a:t/>
            </a:r>
            <a:br>
              <a:rPr lang="en-US" sz="2000" b="1" dirty="0" smtClean="0">
                <a:solidFill>
                  <a:srgbClr val="3F1B0A"/>
                </a:solidFill>
              </a:rPr>
            </a:br>
            <a:r>
              <a:rPr lang="en-US" sz="1400" b="1" dirty="0" err="1" smtClean="0">
                <a:solidFill>
                  <a:srgbClr val="3F1B0A"/>
                </a:solidFill>
              </a:rPr>
              <a:t>Tabbetha</a:t>
            </a:r>
            <a:r>
              <a:rPr lang="en-US" sz="1400" b="1" dirty="0" smtClean="0">
                <a:solidFill>
                  <a:srgbClr val="3F1B0A"/>
                </a:solidFill>
              </a:rPr>
              <a:t> </a:t>
            </a:r>
            <a:r>
              <a:rPr lang="en-US" sz="1400" b="1" dirty="0" smtClean="0">
                <a:solidFill>
                  <a:srgbClr val="3F1B0A"/>
                </a:solidFill>
              </a:rPr>
              <a:t>Dobbins, Rowan University, DMR 1231153</a:t>
            </a:r>
            <a:endParaRPr lang="en-US" sz="1400" b="1" dirty="0">
              <a:solidFill>
                <a:srgbClr val="3F1B0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7" y="334904"/>
            <a:ext cx="881175" cy="44614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6200" y="3752850"/>
            <a:ext cx="8991600" cy="0"/>
          </a:xfrm>
          <a:prstGeom prst="line">
            <a:avLst/>
          </a:prstGeom>
          <a:ln w="76200">
            <a:solidFill>
              <a:srgbClr val="3F1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38450" y="838200"/>
            <a:ext cx="0" cy="2819401"/>
          </a:xfrm>
          <a:prstGeom prst="line">
            <a:avLst/>
          </a:prstGeom>
          <a:ln w="19050">
            <a:solidFill>
              <a:srgbClr val="3F1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210300" y="838200"/>
            <a:ext cx="11703" cy="2819401"/>
          </a:xfrm>
          <a:prstGeom prst="line">
            <a:avLst/>
          </a:prstGeom>
          <a:ln w="19050">
            <a:solidFill>
              <a:srgbClr val="3F1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00400" y="3881587"/>
            <a:ext cx="0" cy="2900213"/>
          </a:xfrm>
          <a:prstGeom prst="line">
            <a:avLst/>
          </a:prstGeom>
          <a:ln w="19050">
            <a:solidFill>
              <a:srgbClr val="3F1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096000" y="3881587"/>
            <a:ext cx="0" cy="2900213"/>
          </a:xfrm>
          <a:prstGeom prst="line">
            <a:avLst/>
          </a:prstGeom>
          <a:ln w="19050">
            <a:solidFill>
              <a:srgbClr val="3F1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96000" y="3733800"/>
            <a:ext cx="1031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3F1B0A"/>
                </a:solidFill>
              </a:rPr>
              <a:t>Citations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3200400" y="3733800"/>
            <a:ext cx="2291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3F1B0A"/>
                </a:solidFill>
              </a:rPr>
              <a:t>International Student </a:t>
            </a:r>
          </a:p>
          <a:p>
            <a:r>
              <a:rPr lang="en-US" b="1" i="1" dirty="0" smtClean="0">
                <a:solidFill>
                  <a:srgbClr val="3F1B0A"/>
                </a:solidFill>
              </a:rPr>
              <a:t>Exchange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76200" y="3733800"/>
            <a:ext cx="1681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3F1B0A"/>
                </a:solidFill>
              </a:rPr>
              <a:t>Project ENERGY</a:t>
            </a:r>
            <a:endParaRPr lang="en-US" i="1" dirty="0"/>
          </a:p>
        </p:txBody>
      </p:sp>
      <p:sp>
        <p:nvSpPr>
          <p:cNvPr id="19" name="Rectangle 18"/>
          <p:cNvSpPr/>
          <p:nvPr/>
        </p:nvSpPr>
        <p:spPr>
          <a:xfrm>
            <a:off x="76199" y="771406"/>
            <a:ext cx="303270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solidFill>
                  <a:srgbClr val="3F1B0A"/>
                </a:solidFill>
              </a:rPr>
              <a:t>Diffusion limitations in H</a:t>
            </a:r>
          </a:p>
          <a:p>
            <a:r>
              <a:rPr lang="en-US" sz="1400" b="1" i="1" dirty="0" smtClean="0">
                <a:solidFill>
                  <a:srgbClr val="3F1B0A"/>
                </a:solidFill>
              </a:rPr>
              <a:t>adsorption into Mg.</a:t>
            </a:r>
            <a:r>
              <a:rPr lang="en-US" sz="1400" b="1" dirty="0" smtClean="0">
                <a:solidFill>
                  <a:srgbClr val="3F1B0A"/>
                </a:solidFill>
              </a:rPr>
              <a:t> </a:t>
            </a:r>
            <a:r>
              <a:rPr lang="en-US" sz="900" b="1" dirty="0">
                <a:solidFill>
                  <a:srgbClr val="3F1B0A"/>
                </a:solidFill>
              </a:rPr>
              <a:t>Work of C. Steinmetz (Rowan, M.S. Student)</a:t>
            </a:r>
          </a:p>
          <a:p>
            <a:endParaRPr lang="en-US" sz="900" b="1" i="1" dirty="0">
              <a:solidFill>
                <a:srgbClr val="3F1B0A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2248896"/>
            <a:ext cx="890429" cy="1169551"/>
          </a:xfrm>
          <a:prstGeom prst="rect">
            <a:avLst/>
          </a:prstGeom>
          <a:solidFill>
            <a:srgbClr val="3F1B0A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EDD51C"/>
                </a:solidFill>
              </a:rPr>
              <a:t>XRR shows 144nm ‘native’ MgH</a:t>
            </a:r>
            <a:r>
              <a:rPr lang="en-US" sz="1000" b="1" baseline="-25000" dirty="0" smtClean="0">
                <a:solidFill>
                  <a:srgbClr val="EDD51C"/>
                </a:solidFill>
              </a:rPr>
              <a:t>2</a:t>
            </a:r>
            <a:r>
              <a:rPr lang="en-US" sz="1000" b="1" dirty="0" smtClean="0">
                <a:solidFill>
                  <a:srgbClr val="EDD51C"/>
                </a:solidFill>
              </a:rPr>
              <a:t> layer forms via inward H</a:t>
            </a:r>
            <a:r>
              <a:rPr lang="en-US" sz="1000" b="1" baseline="-25000" dirty="0" smtClean="0">
                <a:solidFill>
                  <a:srgbClr val="EDD51C"/>
                </a:solidFill>
              </a:rPr>
              <a:t>2</a:t>
            </a:r>
            <a:r>
              <a:rPr lang="en-US" sz="1000" b="1" dirty="0" smtClean="0">
                <a:solidFill>
                  <a:srgbClr val="EDD51C"/>
                </a:solidFill>
              </a:rPr>
              <a:t> diffusion</a:t>
            </a:r>
            <a:endParaRPr lang="en-US" sz="1000" b="1" dirty="0" smtClean="0">
              <a:solidFill>
                <a:srgbClr val="EDD51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7400" y="4038600"/>
            <a:ext cx="32766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Narase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Gowda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S.,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Ilavsky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J., Gold S.A., Dobbins T., “Ultra Small Angle X-ray Scattering (USAXS) Studies of Morphological Changes in NaAlH</a:t>
            </a:r>
            <a:r>
              <a:rPr lang="en-US" sz="700" baseline="-250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4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”, </a:t>
            </a:r>
            <a:r>
              <a:rPr lang="en-US" sz="700" i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Materials Challenges in Energy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Edited by Wicks G.G., et al., 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224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pp 51-60 (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2010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).</a:t>
            </a: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2.  Dobbins T.,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Ukpai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W., “A Study of the Thermodynamic Destabilization of Sodium Aluminum Hydride (NaAlH</a:t>
            </a:r>
            <a:r>
              <a:rPr lang="en-US" sz="700" baseline="-250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4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) with Titanium Nitride (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TiN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) using X-ray Diffraction and Residual Gas Analysis”, </a:t>
            </a:r>
            <a:r>
              <a:rPr lang="en-US" sz="700" i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Materials Challenges in Alternative and Renewable Energy: Ceramic Transactions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Edited by Wicks G.G., et al. 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224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pp 99-106 (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2010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).</a:t>
            </a: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lvl="0">
              <a:tabLst>
                <a:tab pos="228600" algn="l"/>
              </a:tabLst>
            </a:pP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3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.  Dobbins 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T., </a:t>
            </a:r>
            <a:r>
              <a:rPr lang="en-US" sz="700" dirty="0" err="1">
                <a:solidFill>
                  <a:srgbClr val="3F1B0A"/>
                </a:solidFill>
                <a:latin typeface="Times New Roman"/>
                <a:ea typeface="Times New Roman"/>
              </a:rPr>
              <a:t>NaraseGowda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S., Butler L, “Study of the Morphological Changes in MgH</a:t>
            </a:r>
            <a:r>
              <a:rPr lang="en-US" sz="700" baseline="-25000" dirty="0">
                <a:solidFill>
                  <a:srgbClr val="3F1B0A"/>
                </a:solidFill>
                <a:latin typeface="Times New Roman"/>
                <a:ea typeface="Times New Roman"/>
              </a:rPr>
              <a:t>2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</a:t>
            </a:r>
            <a:r>
              <a:rPr lang="en-US" sz="700" dirty="0" err="1">
                <a:solidFill>
                  <a:srgbClr val="3F1B0A"/>
                </a:solidFill>
                <a:latin typeface="Times New Roman"/>
                <a:ea typeface="Times New Roman"/>
              </a:rPr>
              <a:t>Destablized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LiBH</a:t>
            </a:r>
            <a:r>
              <a:rPr lang="en-US" sz="700" baseline="-25000" dirty="0">
                <a:solidFill>
                  <a:srgbClr val="3F1B0A"/>
                </a:solidFill>
                <a:latin typeface="Times New Roman"/>
                <a:ea typeface="Times New Roman"/>
              </a:rPr>
              <a:t>4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Systems Using Computed X-ray </a:t>
            </a:r>
            <a:r>
              <a:rPr lang="en-US" sz="700" dirty="0" err="1">
                <a:solidFill>
                  <a:srgbClr val="3F1B0A"/>
                </a:solidFill>
                <a:latin typeface="Times New Roman"/>
                <a:ea typeface="Times New Roman"/>
              </a:rPr>
              <a:t>Microtomography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”, </a:t>
            </a:r>
            <a:r>
              <a:rPr lang="en-US" sz="700" i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Materials (Open Access)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5[10]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pp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 1740-51 (</a:t>
            </a:r>
            <a:r>
              <a:rPr lang="en-US" sz="700" b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2012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).</a:t>
            </a:r>
          </a:p>
          <a:p>
            <a:pPr marL="342900"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4. 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NaraseGowda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S., Brown C., Jenkins T., Dobbins T., “Quasi-Elastic Neutron Scattering Study of Hydrogen Dynamics in Nano-confined NaAlH</a:t>
            </a:r>
            <a:r>
              <a:rPr lang="en-US" sz="700" baseline="-250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4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”, </a:t>
            </a:r>
            <a:r>
              <a:rPr lang="en-US" sz="700" i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PRB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in preparation.</a:t>
            </a: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5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.  Dobbins T., Smith T., </a:t>
            </a:r>
            <a:r>
              <a:rPr lang="en-US" sz="700" dirty="0" err="1" smtClean="0">
                <a:solidFill>
                  <a:srgbClr val="3F1B0A"/>
                </a:solidFill>
                <a:latin typeface="Times New Roman"/>
                <a:ea typeface="Times New Roman"/>
              </a:rPr>
              <a:t>Lofland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S., “Solid State Transformations in LiAlH</a:t>
            </a:r>
            <a:r>
              <a:rPr lang="en-US" sz="700" baseline="-25000" dirty="0">
                <a:solidFill>
                  <a:srgbClr val="3F1B0A"/>
                </a:solidFill>
                <a:latin typeface="Times New Roman"/>
                <a:ea typeface="Times New Roman"/>
              </a:rPr>
              <a:t>4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 destabilized with 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TiH</a:t>
            </a:r>
            <a:r>
              <a:rPr lang="en-US" sz="700" baseline="-250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2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”,  </a:t>
            </a:r>
            <a:r>
              <a:rPr lang="en-US" sz="700" i="1" dirty="0" smtClean="0">
                <a:solidFill>
                  <a:srgbClr val="3F1B0A"/>
                </a:solidFill>
                <a:latin typeface="Times New Roman"/>
                <a:ea typeface="Times New Roman"/>
              </a:rPr>
              <a:t>J. Alloys and Compounds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in preparation.</a:t>
            </a: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>
              <a:tabLst>
                <a:tab pos="228600" algn="l"/>
              </a:tabLst>
            </a:pP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6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.  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Dobbins T., 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Steinmetz C., Hettinger J., “Formation of a Native 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H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ydride 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L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ayer and Its </a:t>
            </a:r>
            <a:r>
              <a:rPr lang="en-US" sz="700" dirty="0">
                <a:solidFill>
                  <a:srgbClr val="3F1B0A"/>
                </a:solidFill>
                <a:latin typeface="Times New Roman"/>
                <a:ea typeface="Times New Roman"/>
              </a:rPr>
              <a:t>I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mplication to Hydrogenation of MgH</a:t>
            </a:r>
            <a:r>
              <a:rPr lang="en-US" sz="700" baseline="-250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2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”, </a:t>
            </a:r>
            <a:r>
              <a:rPr lang="en-US" sz="700" i="1" dirty="0">
                <a:solidFill>
                  <a:srgbClr val="3F1B0A"/>
                </a:solidFill>
                <a:latin typeface="Times New Roman"/>
                <a:ea typeface="Times New Roman"/>
              </a:rPr>
              <a:t>Int. J. Hyd. Energy</a:t>
            </a:r>
            <a:r>
              <a:rPr lang="en-US" sz="700" dirty="0" smtClean="0">
                <a:solidFill>
                  <a:srgbClr val="3F1B0A"/>
                </a:solidFill>
                <a:latin typeface="Times New Roman"/>
                <a:ea typeface="Times New Roman"/>
              </a:rPr>
              <a:t>, in preparation.</a:t>
            </a:r>
            <a:endParaRPr lang="en-US" sz="700" dirty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pPr marL="342900"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700" dirty="0" smtClean="0">
              <a:solidFill>
                <a:srgbClr val="3F1B0A"/>
              </a:solidFill>
              <a:latin typeface="Times New Roman"/>
              <a:ea typeface="Times New Roman"/>
            </a:endParaRPr>
          </a:p>
          <a:p>
            <a:endParaRPr lang="en-US" sz="700" dirty="0">
              <a:solidFill>
                <a:srgbClr val="3F1B0A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4" t="22786" r="14375" b="44649"/>
          <a:stretch/>
        </p:blipFill>
        <p:spPr bwMode="auto">
          <a:xfrm>
            <a:off x="295275" y="1465159"/>
            <a:ext cx="2300343" cy="763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0" t="2663" r="1516" b="2779"/>
          <a:stretch/>
        </p:blipFill>
        <p:spPr>
          <a:xfrm>
            <a:off x="152400" y="2247900"/>
            <a:ext cx="1702014" cy="1155828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807414" y="775156"/>
            <a:ext cx="340288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solidFill>
                  <a:srgbClr val="3F1B0A"/>
                </a:solidFill>
              </a:rPr>
              <a:t>Solid State diffusion is enhanced in LiAlH</a:t>
            </a:r>
            <a:r>
              <a:rPr lang="en-US" sz="1400" b="1" i="1" baseline="-25000" dirty="0" smtClean="0">
                <a:solidFill>
                  <a:srgbClr val="3F1B0A"/>
                </a:solidFill>
              </a:rPr>
              <a:t>4</a:t>
            </a:r>
            <a:r>
              <a:rPr lang="en-US" sz="1400" b="1" i="1" dirty="0" smtClean="0">
                <a:solidFill>
                  <a:srgbClr val="3F1B0A"/>
                </a:solidFill>
              </a:rPr>
              <a:t> when mixed with TiH</a:t>
            </a:r>
            <a:r>
              <a:rPr lang="en-US" sz="1400" b="1" i="1" baseline="-25000" dirty="0" smtClean="0">
                <a:solidFill>
                  <a:srgbClr val="3F1B0A"/>
                </a:solidFill>
              </a:rPr>
              <a:t>2</a:t>
            </a:r>
            <a:r>
              <a:rPr lang="en-US" sz="1400" b="1" i="1" dirty="0" smtClean="0">
                <a:solidFill>
                  <a:srgbClr val="3F1B0A"/>
                </a:solidFill>
              </a:rPr>
              <a:t>.</a:t>
            </a:r>
            <a:r>
              <a:rPr lang="en-US" sz="1400" b="1" dirty="0">
                <a:solidFill>
                  <a:srgbClr val="3F1B0A"/>
                </a:solidFill>
              </a:rPr>
              <a:t> </a:t>
            </a:r>
            <a:r>
              <a:rPr lang="en-US" sz="900" b="1" dirty="0">
                <a:solidFill>
                  <a:srgbClr val="3F1B0A"/>
                </a:solidFill>
              </a:rPr>
              <a:t>Work of T. Smith (Rowan Univ., Undergraduate Student)</a:t>
            </a:r>
          </a:p>
          <a:p>
            <a:r>
              <a:rPr lang="en-US" sz="900" b="1" i="1" dirty="0" smtClean="0">
                <a:solidFill>
                  <a:srgbClr val="3F1B0A"/>
                </a:solidFill>
              </a:rPr>
              <a:t> </a:t>
            </a:r>
            <a:endParaRPr lang="en-US" sz="900" b="1" i="1" baseline="-25000" dirty="0">
              <a:solidFill>
                <a:srgbClr val="3F1B0A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8"/>
          <a:stretch/>
        </p:blipFill>
        <p:spPr>
          <a:xfrm>
            <a:off x="3113254" y="1447145"/>
            <a:ext cx="2095620" cy="144083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890294" y="2918936"/>
            <a:ext cx="3262856" cy="738664"/>
          </a:xfrm>
          <a:prstGeom prst="rect">
            <a:avLst/>
          </a:prstGeom>
          <a:solidFill>
            <a:srgbClr val="3F1B0A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EDD51C"/>
                </a:solidFill>
              </a:rPr>
              <a:t>Temperature Programmed Desorption (TPD) shows release of H</a:t>
            </a:r>
            <a:r>
              <a:rPr lang="en-US" sz="1050" b="1" baseline="-25000" dirty="0" smtClean="0">
                <a:solidFill>
                  <a:srgbClr val="EDD51C"/>
                </a:solidFill>
              </a:rPr>
              <a:t>2</a:t>
            </a:r>
            <a:r>
              <a:rPr lang="en-US" sz="1050" b="1" dirty="0" smtClean="0">
                <a:solidFill>
                  <a:srgbClr val="EDD51C"/>
                </a:solidFill>
              </a:rPr>
              <a:t> </a:t>
            </a:r>
            <a:r>
              <a:rPr lang="en-US" sz="1050" b="1" dirty="0" smtClean="0">
                <a:solidFill>
                  <a:srgbClr val="EDD51C"/>
                </a:solidFill>
              </a:rPr>
              <a:t>onset at 75</a:t>
            </a:r>
            <a:r>
              <a:rPr lang="en-US" sz="1050" b="1" baseline="30000" dirty="0" smtClean="0">
                <a:solidFill>
                  <a:srgbClr val="EDD51C"/>
                </a:solidFill>
              </a:rPr>
              <a:t>o</a:t>
            </a:r>
            <a:r>
              <a:rPr lang="en-US" sz="1050" b="1" dirty="0" smtClean="0">
                <a:solidFill>
                  <a:srgbClr val="EDD51C"/>
                </a:solidFill>
              </a:rPr>
              <a:t>C in LiAlH</a:t>
            </a:r>
            <a:r>
              <a:rPr lang="en-US" sz="1050" b="1" baseline="-25000" dirty="0" smtClean="0">
                <a:solidFill>
                  <a:srgbClr val="EDD51C"/>
                </a:solidFill>
              </a:rPr>
              <a:t>4</a:t>
            </a:r>
            <a:r>
              <a:rPr lang="en-US" sz="1050" b="1" dirty="0" smtClean="0">
                <a:solidFill>
                  <a:srgbClr val="EDD51C"/>
                </a:solidFill>
              </a:rPr>
              <a:t>:TiH</a:t>
            </a:r>
            <a:r>
              <a:rPr lang="en-US" sz="1050" b="1" baseline="-25000" dirty="0" smtClean="0">
                <a:solidFill>
                  <a:srgbClr val="EDD51C"/>
                </a:solidFill>
              </a:rPr>
              <a:t>2</a:t>
            </a:r>
            <a:r>
              <a:rPr lang="en-US" sz="1050" b="1" dirty="0" smtClean="0">
                <a:solidFill>
                  <a:srgbClr val="EDD51C"/>
                </a:solidFill>
              </a:rPr>
              <a:t> (3:1 by </a:t>
            </a:r>
            <a:r>
              <a:rPr lang="en-US" sz="1050" b="1" dirty="0" err="1" smtClean="0">
                <a:solidFill>
                  <a:srgbClr val="EDD51C"/>
                </a:solidFill>
              </a:rPr>
              <a:t>mol</a:t>
            </a:r>
            <a:r>
              <a:rPr lang="en-US" sz="1050" b="1" dirty="0" smtClean="0">
                <a:solidFill>
                  <a:srgbClr val="EDD51C"/>
                </a:solidFill>
              </a:rPr>
              <a:t>) mixtures.  Pure LiAlH</a:t>
            </a:r>
            <a:r>
              <a:rPr lang="en-US" sz="1050" b="1" baseline="-25000" dirty="0" smtClean="0">
                <a:solidFill>
                  <a:srgbClr val="EDD51C"/>
                </a:solidFill>
              </a:rPr>
              <a:t>4</a:t>
            </a:r>
            <a:r>
              <a:rPr lang="en-US" sz="1050" b="1" dirty="0" smtClean="0">
                <a:solidFill>
                  <a:srgbClr val="EDD51C"/>
                </a:solidFill>
              </a:rPr>
              <a:t> releases above </a:t>
            </a:r>
            <a:r>
              <a:rPr lang="en-US" sz="1050" b="1" dirty="0" err="1" smtClean="0">
                <a:solidFill>
                  <a:srgbClr val="EDD51C"/>
                </a:solidFill>
              </a:rPr>
              <a:t>T</a:t>
            </a:r>
            <a:r>
              <a:rPr lang="en-US" sz="1050" b="1" baseline="-25000" dirty="0" err="1" smtClean="0">
                <a:solidFill>
                  <a:srgbClr val="EDD51C"/>
                </a:solidFill>
              </a:rPr>
              <a:t>melt</a:t>
            </a:r>
            <a:r>
              <a:rPr lang="en-US" sz="1050" b="1" dirty="0" smtClean="0">
                <a:solidFill>
                  <a:srgbClr val="EDD51C"/>
                </a:solidFill>
              </a:rPr>
              <a:t> at 170</a:t>
            </a:r>
            <a:r>
              <a:rPr lang="en-US" sz="1050" b="1" baseline="30000" dirty="0" smtClean="0">
                <a:solidFill>
                  <a:srgbClr val="EDD51C"/>
                </a:solidFill>
              </a:rPr>
              <a:t>o</a:t>
            </a:r>
            <a:r>
              <a:rPr lang="en-US" sz="1050" b="1" dirty="0" smtClean="0">
                <a:solidFill>
                  <a:srgbClr val="EDD51C"/>
                </a:solidFill>
              </a:rPr>
              <a:t>C (because convection necessary for ionic mobility).</a:t>
            </a:r>
            <a:endParaRPr lang="en-US" sz="1050" b="1" dirty="0" smtClean="0">
              <a:solidFill>
                <a:srgbClr val="EDD51C"/>
              </a:solidFill>
            </a:endParaRPr>
          </a:p>
        </p:txBody>
      </p:sp>
      <p:pic>
        <p:nvPicPr>
          <p:cNvPr id="36" name="Picture 2" descr="D:\Dissertation Results\QENS\x-EISF - MOF - DCS - all - 1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533"/>
          <a:stretch/>
        </p:blipFill>
        <p:spPr bwMode="auto">
          <a:xfrm>
            <a:off x="6324600" y="1658415"/>
            <a:ext cx="1737360" cy="122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6248400" y="762000"/>
            <a:ext cx="2793286" cy="1020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solidFill>
                  <a:srgbClr val="3F1B0A"/>
                </a:solidFill>
              </a:rPr>
              <a:t>NaAlH</a:t>
            </a:r>
            <a:r>
              <a:rPr lang="en-US" sz="1400" b="1" i="1" baseline="-25000" dirty="0" smtClean="0">
                <a:solidFill>
                  <a:srgbClr val="3F1B0A"/>
                </a:solidFill>
              </a:rPr>
              <a:t>4</a:t>
            </a:r>
            <a:r>
              <a:rPr lang="en-US" sz="1400" b="1" i="1" dirty="0" smtClean="0">
                <a:solidFill>
                  <a:srgbClr val="3F1B0A"/>
                </a:solidFill>
              </a:rPr>
              <a:t> </a:t>
            </a:r>
            <a:r>
              <a:rPr lang="en-US" sz="1400" b="1" i="1" dirty="0" err="1" smtClean="0">
                <a:solidFill>
                  <a:srgbClr val="3F1B0A"/>
                </a:solidFill>
              </a:rPr>
              <a:t>nanoconfined</a:t>
            </a:r>
            <a:r>
              <a:rPr lang="en-US" sz="1400" b="1" i="1" dirty="0" smtClean="0">
                <a:solidFill>
                  <a:srgbClr val="3F1B0A"/>
                </a:solidFill>
              </a:rPr>
              <a:t> in Fe-BTC MOF shows significant long-range diffusion occurring at 77</a:t>
            </a:r>
            <a:r>
              <a:rPr lang="en-US" sz="1400" b="1" i="1" baseline="30000" dirty="0" smtClean="0">
                <a:solidFill>
                  <a:srgbClr val="3F1B0A"/>
                </a:solidFill>
              </a:rPr>
              <a:t>o</a:t>
            </a:r>
            <a:r>
              <a:rPr lang="en-US" sz="1400" b="1" i="1" dirty="0" smtClean="0">
                <a:solidFill>
                  <a:srgbClr val="3F1B0A"/>
                </a:solidFill>
              </a:rPr>
              <a:t>C.</a:t>
            </a:r>
            <a:r>
              <a:rPr lang="en-US" sz="1400" b="1" dirty="0">
                <a:solidFill>
                  <a:srgbClr val="3F1B0A"/>
                </a:solidFill>
              </a:rPr>
              <a:t> </a:t>
            </a:r>
            <a:r>
              <a:rPr lang="en-US" sz="900" b="1" dirty="0">
                <a:solidFill>
                  <a:srgbClr val="3F1B0A"/>
                </a:solidFill>
              </a:rPr>
              <a:t>Work of </a:t>
            </a:r>
            <a:r>
              <a:rPr lang="en-US" sz="900" b="1" dirty="0" smtClean="0">
                <a:solidFill>
                  <a:srgbClr val="3F1B0A"/>
                </a:solidFill>
              </a:rPr>
              <a:t>S. </a:t>
            </a:r>
            <a:r>
              <a:rPr lang="en-US" sz="900" b="1" dirty="0" err="1" smtClean="0">
                <a:solidFill>
                  <a:srgbClr val="3F1B0A"/>
                </a:solidFill>
              </a:rPr>
              <a:t>NaraseGowda</a:t>
            </a:r>
            <a:r>
              <a:rPr lang="en-US" sz="900" b="1" dirty="0" smtClean="0">
                <a:solidFill>
                  <a:srgbClr val="3F1B0A"/>
                </a:solidFill>
              </a:rPr>
              <a:t> (</a:t>
            </a:r>
            <a:r>
              <a:rPr lang="en-US" sz="900" b="1" dirty="0" err="1" smtClean="0">
                <a:solidFill>
                  <a:srgbClr val="3F1B0A"/>
                </a:solidFill>
              </a:rPr>
              <a:t>LaTech</a:t>
            </a:r>
            <a:r>
              <a:rPr lang="en-US" sz="900" b="1" dirty="0" smtClean="0">
                <a:solidFill>
                  <a:srgbClr val="3F1B0A"/>
                </a:solidFill>
              </a:rPr>
              <a:t> </a:t>
            </a:r>
            <a:r>
              <a:rPr lang="en-US" sz="900" b="1" dirty="0">
                <a:solidFill>
                  <a:srgbClr val="3F1B0A"/>
                </a:solidFill>
              </a:rPr>
              <a:t>Univ., </a:t>
            </a:r>
            <a:r>
              <a:rPr lang="en-US" sz="900" b="1" dirty="0" err="1" smtClean="0">
                <a:solidFill>
                  <a:srgbClr val="3F1B0A"/>
                </a:solidFill>
              </a:rPr>
              <a:t>Ph.D.Student</a:t>
            </a:r>
            <a:r>
              <a:rPr lang="en-US" sz="900" b="1" dirty="0" smtClean="0">
                <a:solidFill>
                  <a:srgbClr val="3F1B0A"/>
                </a:solidFill>
              </a:rPr>
              <a:t>)</a:t>
            </a:r>
            <a:endParaRPr lang="en-US" sz="900" b="1" dirty="0">
              <a:solidFill>
                <a:srgbClr val="3F1B0A"/>
              </a:solidFill>
            </a:endParaRPr>
          </a:p>
          <a:p>
            <a:endParaRPr lang="en-US" sz="1400" b="1" i="1" baseline="-25000" dirty="0">
              <a:solidFill>
                <a:srgbClr val="3F1B0A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69629" y="2946514"/>
            <a:ext cx="2772057" cy="707886"/>
          </a:xfrm>
          <a:prstGeom prst="rect">
            <a:avLst/>
          </a:prstGeom>
          <a:solidFill>
            <a:srgbClr val="3F1B0A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EDD51C"/>
                </a:solidFill>
              </a:rPr>
              <a:t>QENS shows 20% of H in long-range (slower) dynamic motion </a:t>
            </a:r>
            <a:r>
              <a:rPr lang="en-US" sz="1000" b="1" dirty="0">
                <a:solidFill>
                  <a:srgbClr val="EDD51C"/>
                </a:solidFill>
              </a:rPr>
              <a:t>at 77</a:t>
            </a:r>
            <a:r>
              <a:rPr lang="en-US" sz="1000" b="1" baseline="30000" dirty="0">
                <a:solidFill>
                  <a:srgbClr val="EDD51C"/>
                </a:solidFill>
              </a:rPr>
              <a:t>o</a:t>
            </a:r>
            <a:r>
              <a:rPr lang="en-US" sz="1000" b="1" dirty="0">
                <a:solidFill>
                  <a:srgbClr val="EDD51C"/>
                </a:solidFill>
              </a:rPr>
              <a:t>C </a:t>
            </a:r>
            <a:r>
              <a:rPr lang="en-US" sz="1000" b="1" dirty="0" smtClean="0">
                <a:solidFill>
                  <a:srgbClr val="EDD51C"/>
                </a:solidFill>
              </a:rPr>
              <a:t>&amp; 127</a:t>
            </a:r>
            <a:r>
              <a:rPr lang="en-US" sz="1000" b="1" baseline="30000" dirty="0" smtClean="0">
                <a:solidFill>
                  <a:srgbClr val="EDD51C"/>
                </a:solidFill>
              </a:rPr>
              <a:t>o</a:t>
            </a:r>
            <a:r>
              <a:rPr lang="en-US" sz="1000" b="1" dirty="0" smtClean="0">
                <a:solidFill>
                  <a:srgbClr val="EDD51C"/>
                </a:solidFill>
              </a:rPr>
              <a:t>C</a:t>
            </a:r>
            <a:r>
              <a:rPr lang="en-US" sz="1000" b="1" dirty="0">
                <a:solidFill>
                  <a:srgbClr val="EDD51C"/>
                </a:solidFill>
              </a:rPr>
              <a:t>. 70% of H </a:t>
            </a:r>
            <a:r>
              <a:rPr lang="en-US" sz="1000" b="1" dirty="0" smtClean="0">
                <a:solidFill>
                  <a:srgbClr val="EDD51C"/>
                </a:solidFill>
              </a:rPr>
              <a:t>undergo l</a:t>
            </a:r>
            <a:r>
              <a:rPr lang="en-US" sz="1000" b="1" dirty="0" smtClean="0">
                <a:solidFill>
                  <a:srgbClr val="EDD51C"/>
                </a:solidFill>
              </a:rPr>
              <a:t>ocalized (fast) dynamics at these temperatures.</a:t>
            </a:r>
            <a:endParaRPr lang="en-US" sz="1000" b="1" dirty="0" smtClean="0">
              <a:solidFill>
                <a:srgbClr val="EDD51C"/>
              </a:solidFill>
            </a:endParaRPr>
          </a:p>
        </p:txBody>
      </p:sp>
      <p:pic>
        <p:nvPicPr>
          <p:cNvPr id="39" name="Picture 4" descr="C:\Tabbetha Dobbins_at Rowan\CAREER 2008\Project EnerG\Fall 2012\Photos\DSC_5996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27" y="4036457"/>
            <a:ext cx="1310432" cy="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 descr="C:\Tabbetha Dobbins_at Rowan\CAREER 2008\Project EnerG\Fall 2012\Photos\DSC_6093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2" y="4933950"/>
            <a:ext cx="1349375" cy="89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1525105" y="4045982"/>
            <a:ext cx="1631428" cy="2654573"/>
          </a:xfrm>
          <a:prstGeom prst="rect">
            <a:avLst/>
          </a:prstGeom>
          <a:solidFill>
            <a:srgbClr val="3F1B0A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EDD51C"/>
                </a:solidFill>
              </a:rPr>
              <a:t>Students from Camden </a:t>
            </a:r>
            <a:r>
              <a:rPr lang="en-US" sz="1200" b="1" dirty="0" smtClean="0">
                <a:solidFill>
                  <a:srgbClr val="EDD51C"/>
                </a:solidFill>
              </a:rPr>
              <a:t>County High Schools </a:t>
            </a:r>
            <a:r>
              <a:rPr lang="en-US" sz="1200" b="1" dirty="0">
                <a:solidFill>
                  <a:srgbClr val="EDD51C"/>
                </a:solidFill>
              </a:rPr>
              <a:t>met </a:t>
            </a:r>
            <a:r>
              <a:rPr lang="en-US" sz="1200" b="1" dirty="0" smtClean="0">
                <a:solidFill>
                  <a:srgbClr val="EDD51C"/>
                </a:solidFill>
              </a:rPr>
              <a:t>on </a:t>
            </a:r>
            <a:r>
              <a:rPr lang="en-US" sz="1200" b="1" dirty="0" err="1">
                <a:solidFill>
                  <a:srgbClr val="EDD51C"/>
                </a:solidFill>
              </a:rPr>
              <a:t>on</a:t>
            </a:r>
            <a:r>
              <a:rPr lang="en-US" sz="1200" b="1" dirty="0">
                <a:solidFill>
                  <a:srgbClr val="EDD51C"/>
                </a:solidFill>
              </a:rPr>
              <a:t> Rowan’s campus </a:t>
            </a:r>
            <a:r>
              <a:rPr lang="en-US" sz="1200" b="1" dirty="0" smtClean="0">
                <a:solidFill>
                  <a:srgbClr val="EDD51C"/>
                </a:solidFill>
              </a:rPr>
              <a:t>for </a:t>
            </a:r>
            <a:r>
              <a:rPr lang="en-US" sz="1200" b="1" dirty="0">
                <a:solidFill>
                  <a:srgbClr val="EDD51C"/>
                </a:solidFill>
              </a:rPr>
              <a:t>6 S</a:t>
            </a:r>
            <a:r>
              <a:rPr lang="en-US" sz="1200" b="1" dirty="0" smtClean="0">
                <a:solidFill>
                  <a:srgbClr val="EDD51C"/>
                </a:solidFill>
              </a:rPr>
              <a:t>aturdays during the Fall of 2012 to </a:t>
            </a:r>
            <a:r>
              <a:rPr lang="en-US" sz="1200" b="1" dirty="0">
                <a:solidFill>
                  <a:srgbClr val="EDD51C"/>
                </a:solidFill>
              </a:rPr>
              <a:t>learn about alternative energy and to help construct a website aimed at helping youth learn about sustainability and energy. </a:t>
            </a:r>
            <a:r>
              <a:rPr lang="en-US" sz="1050" dirty="0" smtClean="0">
                <a:solidFill>
                  <a:srgbClr val="EDD51C"/>
                </a:solidFill>
              </a:rPr>
              <a:t>(ProjectEnergy.net)</a:t>
            </a:r>
            <a:r>
              <a:rPr lang="en-US" sz="1050" b="1" dirty="0" smtClean="0">
                <a:solidFill>
                  <a:srgbClr val="EDD51C"/>
                </a:solidFill>
              </a:rPr>
              <a:t> </a:t>
            </a:r>
            <a:endParaRPr lang="en-US" sz="1050" b="1" dirty="0" smtClean="0">
              <a:solidFill>
                <a:srgbClr val="EDD51C"/>
              </a:solidFill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3" t="9500" r="32873" b="18924"/>
          <a:stretch/>
        </p:blipFill>
        <p:spPr bwMode="auto">
          <a:xfrm>
            <a:off x="3333750" y="4419600"/>
            <a:ext cx="1333500" cy="978923"/>
          </a:xfrm>
          <a:prstGeom prst="rect">
            <a:avLst/>
          </a:prstGeom>
          <a:noFill/>
          <a:ln w="38100">
            <a:solidFill>
              <a:srgbClr val="3F1B0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4" t="15458" r="40641" b="20817"/>
          <a:stretch/>
        </p:blipFill>
        <p:spPr bwMode="auto">
          <a:xfrm>
            <a:off x="3341914" y="5499689"/>
            <a:ext cx="1333500" cy="1290757"/>
          </a:xfrm>
          <a:prstGeom prst="rect">
            <a:avLst/>
          </a:prstGeom>
          <a:noFill/>
          <a:ln w="38100">
            <a:solidFill>
              <a:srgbClr val="3F1B0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4739326" y="4443590"/>
            <a:ext cx="1267774" cy="2354491"/>
          </a:xfrm>
          <a:prstGeom prst="rect">
            <a:avLst/>
          </a:prstGeom>
          <a:solidFill>
            <a:srgbClr val="3F1B0A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EDD51C"/>
                </a:solidFill>
              </a:rPr>
              <a:t>In the Spring semester of 2012, undergraduate </a:t>
            </a:r>
            <a:r>
              <a:rPr lang="en-US" sz="1050" b="1" dirty="0">
                <a:solidFill>
                  <a:srgbClr val="EDD51C"/>
                </a:solidFill>
              </a:rPr>
              <a:t>students </a:t>
            </a:r>
          </a:p>
          <a:p>
            <a:r>
              <a:rPr lang="en-US" sz="1050" b="1" dirty="0">
                <a:solidFill>
                  <a:srgbClr val="EDD51C"/>
                </a:solidFill>
              </a:rPr>
              <a:t>Zachary Buck (Rowan U.) </a:t>
            </a:r>
          </a:p>
          <a:p>
            <a:r>
              <a:rPr lang="en-US" sz="1050" b="1" dirty="0">
                <a:solidFill>
                  <a:srgbClr val="EDD51C"/>
                </a:solidFill>
              </a:rPr>
              <a:t>and </a:t>
            </a:r>
            <a:r>
              <a:rPr lang="en-US" sz="1050" b="1" dirty="0" err="1">
                <a:solidFill>
                  <a:srgbClr val="EDD51C"/>
                </a:solidFill>
              </a:rPr>
              <a:t>Shotaro</a:t>
            </a:r>
            <a:endParaRPr lang="en-US" sz="1050" b="1" dirty="0">
              <a:solidFill>
                <a:srgbClr val="EDD51C"/>
              </a:solidFill>
            </a:endParaRPr>
          </a:p>
          <a:p>
            <a:r>
              <a:rPr lang="en-US" sz="1050" b="1" dirty="0">
                <a:solidFill>
                  <a:srgbClr val="EDD51C"/>
                </a:solidFill>
              </a:rPr>
              <a:t>Chiba (Hokkaido U., </a:t>
            </a:r>
            <a:r>
              <a:rPr lang="en-US" sz="1050" b="1" dirty="0" err="1">
                <a:solidFill>
                  <a:srgbClr val="EDD51C"/>
                </a:solidFill>
              </a:rPr>
              <a:t>Sappora</a:t>
            </a:r>
            <a:r>
              <a:rPr lang="en-US" sz="1050" b="1" dirty="0">
                <a:solidFill>
                  <a:srgbClr val="EDD51C"/>
                </a:solidFill>
              </a:rPr>
              <a:t>,</a:t>
            </a:r>
          </a:p>
          <a:p>
            <a:r>
              <a:rPr lang="en-US" sz="1050" b="1" dirty="0">
                <a:solidFill>
                  <a:srgbClr val="EDD51C"/>
                </a:solidFill>
              </a:rPr>
              <a:t>JAPAN) </a:t>
            </a:r>
            <a:r>
              <a:rPr lang="en-US" sz="1050" b="1" dirty="0" smtClean="0">
                <a:solidFill>
                  <a:srgbClr val="EDD51C"/>
                </a:solidFill>
              </a:rPr>
              <a:t> each had </a:t>
            </a:r>
            <a:endParaRPr lang="en-US" sz="1050" b="1" dirty="0">
              <a:solidFill>
                <a:srgbClr val="EDD51C"/>
              </a:solidFill>
            </a:endParaRPr>
          </a:p>
          <a:p>
            <a:r>
              <a:rPr lang="en-US" sz="1050" b="1" dirty="0">
                <a:solidFill>
                  <a:srgbClr val="EDD51C"/>
                </a:solidFill>
              </a:rPr>
              <a:t>the opportunity to visit </a:t>
            </a:r>
            <a:r>
              <a:rPr lang="en-US" sz="1050" b="1" dirty="0" smtClean="0">
                <a:solidFill>
                  <a:srgbClr val="EDD51C"/>
                </a:solidFill>
              </a:rPr>
              <a:t>abroad</a:t>
            </a:r>
            <a:endParaRPr lang="en-US" sz="1050" b="1" dirty="0">
              <a:solidFill>
                <a:srgbClr val="EDD51C"/>
              </a:solidFill>
            </a:endParaRPr>
          </a:p>
          <a:p>
            <a:r>
              <a:rPr lang="en-US" sz="1050" b="1" dirty="0" smtClean="0">
                <a:solidFill>
                  <a:srgbClr val="EDD51C"/>
                </a:solidFill>
              </a:rPr>
              <a:t>to </a:t>
            </a:r>
            <a:r>
              <a:rPr lang="en-US" sz="1050" b="1" dirty="0">
                <a:solidFill>
                  <a:srgbClr val="EDD51C"/>
                </a:solidFill>
              </a:rPr>
              <a:t>perform </a:t>
            </a:r>
          </a:p>
          <a:p>
            <a:r>
              <a:rPr lang="en-US" sz="1050" b="1" dirty="0">
                <a:solidFill>
                  <a:srgbClr val="EDD51C"/>
                </a:solidFill>
              </a:rPr>
              <a:t>r</a:t>
            </a:r>
            <a:r>
              <a:rPr lang="en-US" sz="1050" b="1" dirty="0" smtClean="0">
                <a:solidFill>
                  <a:srgbClr val="EDD51C"/>
                </a:solidFill>
              </a:rPr>
              <a:t>esearch.</a:t>
            </a:r>
            <a:endParaRPr lang="en-US" sz="1050" b="1" dirty="0" smtClean="0">
              <a:solidFill>
                <a:srgbClr val="EDD51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586" y="3368040"/>
            <a:ext cx="242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3F1B0A"/>
                </a:solidFill>
              </a:rPr>
              <a:t>Collaboration with J. Hettinger (Rowan Univ.) and A. Goudy (Delaware State Univ.)</a:t>
            </a:r>
            <a:endParaRPr lang="en-US" sz="900" i="1" dirty="0">
              <a:solidFill>
                <a:srgbClr val="3F1B0A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66360" y="197358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 smtClean="0">
                <a:solidFill>
                  <a:srgbClr val="3F1B0A"/>
                </a:solidFill>
              </a:rPr>
              <a:t>Collaboration with S. </a:t>
            </a:r>
            <a:r>
              <a:rPr lang="en-US" sz="900" i="1" dirty="0" err="1" smtClean="0">
                <a:solidFill>
                  <a:srgbClr val="3F1B0A"/>
                </a:solidFill>
              </a:rPr>
              <a:t>Lofland</a:t>
            </a:r>
            <a:r>
              <a:rPr lang="en-US" sz="900" i="1" dirty="0">
                <a:solidFill>
                  <a:srgbClr val="3F1B0A"/>
                </a:solidFill>
              </a:rPr>
              <a:t> </a:t>
            </a:r>
            <a:r>
              <a:rPr lang="en-US" sz="900" i="1" dirty="0" smtClean="0">
                <a:solidFill>
                  <a:srgbClr val="3F1B0A"/>
                </a:solidFill>
              </a:rPr>
              <a:t> (Rowan Univ.) and Andrew Goudy (Delaware State Univ.)</a:t>
            </a:r>
            <a:endParaRPr lang="en-US" sz="900" i="1" dirty="0">
              <a:solidFill>
                <a:srgbClr val="3F1B0A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01000" y="2179350"/>
            <a:ext cx="9531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3F1B0A"/>
                </a:solidFill>
              </a:rPr>
              <a:t>Collaboration with C. Brown (NIST/NCNR) and T. Jenkins (NIST/NCNR)</a:t>
            </a:r>
            <a:endParaRPr lang="en-US" sz="900" i="1" dirty="0">
              <a:solidFill>
                <a:srgbClr val="3F1B0A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986" y="5772150"/>
            <a:ext cx="15156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3F1B0A"/>
                </a:solidFill>
              </a:rPr>
              <a:t>Collaboration with W. </a:t>
            </a:r>
            <a:r>
              <a:rPr lang="en-US" sz="900" i="1" dirty="0" err="1" smtClean="0">
                <a:solidFill>
                  <a:srgbClr val="3F1B0A"/>
                </a:solidFill>
              </a:rPr>
              <a:t>Wigfall</a:t>
            </a:r>
            <a:r>
              <a:rPr lang="en-US" sz="900" i="1" dirty="0" smtClean="0">
                <a:solidFill>
                  <a:srgbClr val="3F1B0A"/>
                </a:solidFill>
              </a:rPr>
              <a:t> (Rowan Univ., C.H.A.M.P.) and K. Whitehead (Rowan Univ., Dual Enrollment)</a:t>
            </a:r>
            <a:endParaRPr lang="en-US" sz="900" i="1" dirty="0">
              <a:solidFill>
                <a:srgbClr val="3F1B0A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02753" y="4021693"/>
            <a:ext cx="184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3F1B0A"/>
                </a:solidFill>
              </a:rPr>
              <a:t>Collaboration with  S. </a:t>
            </a:r>
            <a:r>
              <a:rPr lang="en-US" sz="900" i="1" dirty="0" err="1" smtClean="0">
                <a:solidFill>
                  <a:srgbClr val="3F1B0A"/>
                </a:solidFill>
              </a:rPr>
              <a:t>Isobe</a:t>
            </a:r>
            <a:r>
              <a:rPr lang="en-US" sz="900" i="1" dirty="0" smtClean="0">
                <a:solidFill>
                  <a:srgbClr val="3F1B0A"/>
                </a:solidFill>
              </a:rPr>
              <a:t> (Hokkaido Univ.)</a:t>
            </a:r>
            <a:endParaRPr lang="en-US" sz="900" i="1" dirty="0">
              <a:solidFill>
                <a:srgbClr val="3F1B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8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3" grpId="0" animBg="1"/>
      <p:bldP spid="32" grpId="0"/>
      <p:bldP spid="34" grpId="0" animBg="1"/>
      <p:bldP spid="37" grpId="0"/>
      <p:bldP spid="38" grpId="0" animBg="1"/>
      <p:bldP spid="41" grpId="0" animBg="1"/>
      <p:bldP spid="44" grpId="0" animBg="1"/>
      <p:bldP spid="11" grpId="0"/>
      <p:bldP spid="46" grpId="0"/>
      <p:bldP spid="47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576</Words>
  <Application>Microsoft Office PowerPoint</Application>
  <PresentationFormat>On-screen Show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Enhancing Atomic Mobility and Desorption Kinetics in Light Metal Hydrides  Tabbetha Dobbins, Rowan University, DMR 1231153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Dobbins, Tabbetha A.</dc:creator>
  <cp:lastModifiedBy>Windows User</cp:lastModifiedBy>
  <cp:revision>103</cp:revision>
  <dcterms:created xsi:type="dcterms:W3CDTF">2006-08-16T00:00:00Z</dcterms:created>
  <dcterms:modified xsi:type="dcterms:W3CDTF">2013-05-31T19:45:54Z</dcterms:modified>
</cp:coreProperties>
</file>