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340" autoAdjust="0"/>
    <p:restoredTop sz="98179" autoAdjust="0"/>
  </p:normalViewPr>
  <p:slideViewPr>
    <p:cSldViewPr>
      <p:cViewPr>
        <p:scale>
          <a:sx n="100" d="100"/>
          <a:sy n="100" d="100"/>
        </p:scale>
        <p:origin x="-176" y="40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6/13/13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6/13/13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8" y="313267"/>
            <a:ext cx="2268616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97" y="313267"/>
            <a:ext cx="664583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6/13/13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6/13/13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6/13/13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0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6/13/13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6/13/13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6/13/13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6/13/13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6/13/13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6/13/13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F347-2A98-4706-8E56-2C7B91C606B7}" type="datetimeFigureOut">
              <a:rPr lang="en-CA" smtClean="0"/>
              <a:pPr/>
              <a:t>6/13/13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6" y="88053"/>
            <a:ext cx="9372600" cy="1512147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Brittany Nelson-Cheeseman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Assistant Prof, </a:t>
            </a:r>
            <a:r>
              <a:rPr lang="en-US" sz="3200" dirty="0" smtClean="0">
                <a:solidFill>
                  <a:schemeClr val="bg1"/>
                </a:solidFill>
              </a:rPr>
              <a:t>University of St. </a:t>
            </a:r>
            <a:r>
              <a:rPr lang="en-US" sz="3200" dirty="0" smtClean="0">
                <a:solidFill>
                  <a:schemeClr val="bg1"/>
                </a:solidFill>
              </a:rPr>
              <a:t>Thomas, School of </a:t>
            </a:r>
            <a:r>
              <a:rPr lang="en-US" sz="3200" dirty="0" err="1" smtClean="0">
                <a:solidFill>
                  <a:schemeClr val="bg1"/>
                </a:solidFill>
              </a:rPr>
              <a:t>Engr</a:t>
            </a:r>
            <a:endParaRPr lang="en-CA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76400"/>
            <a:ext cx="51054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Effects of Cation Ordering on Structure </a:t>
            </a:r>
            <a:r>
              <a:rPr lang="en-US" sz="2400" dirty="0" smtClean="0"/>
              <a:t>and Transport </a:t>
            </a:r>
            <a:r>
              <a:rPr lang="en-US" sz="2400" dirty="0" smtClean="0"/>
              <a:t>(</a:t>
            </a:r>
            <a:r>
              <a:rPr lang="en-US" sz="2400" dirty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Symbol" charset="2"/>
                <a:cs typeface="Symbol" charset="2"/>
              </a:rPr>
              <a:t>k</a:t>
            </a:r>
            <a:r>
              <a:rPr lang="en-US" sz="2400" dirty="0" smtClean="0">
                <a:cs typeface="Symbol" charset="2"/>
              </a:rPr>
              <a:t>, D</a:t>
            </a:r>
            <a:r>
              <a:rPr lang="en-US" sz="2400" dirty="0" smtClean="0"/>
              <a:t>)      in Functional Oxide </a:t>
            </a:r>
            <a:r>
              <a:rPr lang="en-US" sz="2400" dirty="0" smtClean="0"/>
              <a:t>Thin </a:t>
            </a:r>
            <a:r>
              <a:rPr lang="en-US" sz="2400" dirty="0" smtClean="0"/>
              <a:t>Films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Mentoring Undergraduates</a:t>
            </a:r>
          </a:p>
          <a:p>
            <a:pPr lvl="1"/>
            <a:r>
              <a:rPr lang="en-US" sz="2000" dirty="0" smtClean="0"/>
              <a:t>In-depth hands-on lab           experiences (MBE growth                          &amp; thin film characterization)</a:t>
            </a:r>
          </a:p>
          <a:p>
            <a:r>
              <a:rPr lang="en-US" sz="2400" dirty="0" smtClean="0"/>
              <a:t>Women </a:t>
            </a:r>
            <a:r>
              <a:rPr lang="en-US" sz="2400" dirty="0"/>
              <a:t>in </a:t>
            </a:r>
            <a:r>
              <a:rPr lang="en-US" sz="2400" dirty="0" smtClean="0"/>
              <a:t>STEM</a:t>
            </a:r>
            <a:endParaRPr lang="en-US" sz="2400" dirty="0" smtClean="0"/>
          </a:p>
          <a:p>
            <a:r>
              <a:rPr lang="en-US" sz="2400" dirty="0" smtClean="0"/>
              <a:t>Interests in New Collaborations:</a:t>
            </a:r>
          </a:p>
          <a:p>
            <a:pPr lvl="1"/>
            <a:r>
              <a:rPr lang="en-US" sz="2000" i="1" dirty="0" smtClean="0"/>
              <a:t>Characterization: </a:t>
            </a:r>
            <a:r>
              <a:rPr lang="en-US" sz="2000" dirty="0" smtClean="0"/>
              <a:t>Thermal properties</a:t>
            </a:r>
            <a:endParaRPr lang="en-US" sz="2000" dirty="0" smtClean="0"/>
          </a:p>
          <a:p>
            <a:pPr lvl="1"/>
            <a:r>
              <a:rPr lang="en-US" sz="2000" i="1" dirty="0" smtClean="0"/>
              <a:t>Theory: </a:t>
            </a:r>
            <a:r>
              <a:rPr lang="en-US" sz="2000" dirty="0" smtClean="0"/>
              <a:t>Structure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Ionic conductivity</a:t>
            </a:r>
            <a:endParaRPr lang="en-CA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535" y="5338286"/>
            <a:ext cx="1842465" cy="757714"/>
          </a:xfrm>
          <a:prstGeom prst="rect">
            <a:avLst/>
          </a:prstGeom>
        </p:spPr>
      </p:pic>
      <p:pic>
        <p:nvPicPr>
          <p:cNvPr id="6" name="Picture 5" descr="LaSrMnO4x0_alloy_2uc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716" b="8668"/>
          <a:stretch/>
        </p:blipFill>
        <p:spPr>
          <a:xfrm>
            <a:off x="4800600" y="1905000"/>
            <a:ext cx="1137886" cy="909486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8" name="Picture 7" descr="LaSrMnO4x0_LSL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504" b="12705"/>
          <a:stretch/>
        </p:blipFill>
        <p:spPr>
          <a:xfrm>
            <a:off x="5989891" y="3429000"/>
            <a:ext cx="1753855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" name="Group 27"/>
          <p:cNvGrpSpPr/>
          <p:nvPr/>
        </p:nvGrpSpPr>
        <p:grpSpPr>
          <a:xfrm>
            <a:off x="5787730" y="4921266"/>
            <a:ext cx="2259561" cy="2165334"/>
            <a:chOff x="5867400" y="4140141"/>
            <a:chExt cx="3286719" cy="3149659"/>
          </a:xfrm>
        </p:grpSpPr>
        <p:grpSp>
          <p:nvGrpSpPr>
            <p:cNvPr id="16" name="Group 15"/>
            <p:cNvGrpSpPr/>
            <p:nvPr/>
          </p:nvGrpSpPr>
          <p:grpSpPr>
            <a:xfrm>
              <a:off x="5867400" y="4140141"/>
              <a:ext cx="3286719" cy="3149659"/>
              <a:chOff x="978988" y="3321743"/>
              <a:chExt cx="3286719" cy="3149659"/>
            </a:xfrm>
          </p:grpSpPr>
          <p:pic>
            <p:nvPicPr>
              <p:cNvPr id="17" name="Picture 16" descr="llss.p4nmm.output.p4nmm.new.notation.tif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1114776" y="3342063"/>
                <a:ext cx="3149659" cy="3109019"/>
              </a:xfrm>
              <a:prstGeom prst="rect">
                <a:avLst/>
              </a:prstGeom>
            </p:spPr>
          </p:pic>
          <p:cxnSp>
            <p:nvCxnSpPr>
              <p:cNvPr id="18" name="Straight Connector 17"/>
              <p:cNvCxnSpPr/>
              <p:nvPr/>
            </p:nvCxnSpPr>
            <p:spPr bwMode="auto">
              <a:xfrm>
                <a:off x="978988" y="5007813"/>
                <a:ext cx="328671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B4304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978988" y="4898684"/>
                <a:ext cx="3286719" cy="0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1197245" y="5007814"/>
                <a:ext cx="0" cy="302032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1197245" y="4555867"/>
                <a:ext cx="0" cy="342817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151515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24" name="Straight Arrow Connector 23"/>
            <p:cNvCxnSpPr/>
            <p:nvPr/>
          </p:nvCxnSpPr>
          <p:spPr bwMode="auto">
            <a:xfrm>
              <a:off x="7784012" y="4628398"/>
              <a:ext cx="0" cy="10025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7784011" y="5771398"/>
              <a:ext cx="0" cy="1156828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4419600"/>
            <a:ext cx="1251172" cy="7071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484" y="152400"/>
            <a:ext cx="1043716" cy="810415"/>
          </a:xfrm>
          <a:prstGeom prst="rect">
            <a:avLst/>
          </a:prstGeom>
        </p:spPr>
      </p:pic>
      <p:pic>
        <p:nvPicPr>
          <p:cNvPr id="33" name="Picture 32" descr="LaSrMnO4x0_LSSL_2uc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46" t="30000" r="23030" b="13333"/>
          <a:stretch/>
        </p:blipFill>
        <p:spPr>
          <a:xfrm>
            <a:off x="7749109" y="1828800"/>
            <a:ext cx="1646272" cy="1295400"/>
          </a:xfrm>
          <a:prstGeom prst="rect">
            <a:avLst/>
          </a:prstGeom>
          <a:effectLst>
            <a:softEdge rad="114300"/>
          </a:effectLst>
        </p:spPr>
      </p:pic>
      <p:grpSp>
        <p:nvGrpSpPr>
          <p:cNvPr id="87" name="Group 86"/>
          <p:cNvGrpSpPr/>
          <p:nvPr/>
        </p:nvGrpSpPr>
        <p:grpSpPr>
          <a:xfrm>
            <a:off x="8352091" y="3276600"/>
            <a:ext cx="1245153" cy="3786596"/>
            <a:chOff x="7356540" y="1267398"/>
            <a:chExt cx="1555045" cy="4728998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56540" y="1267398"/>
              <a:ext cx="872719" cy="4728998"/>
            </a:xfrm>
            <a:prstGeom prst="rect">
              <a:avLst/>
            </a:prstGeom>
          </p:spPr>
        </p:pic>
        <p:grpSp>
          <p:nvGrpSpPr>
            <p:cNvPr id="89" name="Group 14171"/>
            <p:cNvGrpSpPr/>
            <p:nvPr/>
          </p:nvGrpSpPr>
          <p:grpSpPr>
            <a:xfrm>
              <a:off x="8155209" y="1278099"/>
              <a:ext cx="756376" cy="4381740"/>
              <a:chOff x="2700500" y="1438528"/>
              <a:chExt cx="1035481" cy="5386522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2700500" y="4307249"/>
                <a:ext cx="1035481" cy="472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cs typeface="Times New Roman" pitchFamily="18" charset="0"/>
                  </a:rPr>
                  <a:t>+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cs typeface="Times New Roman" pitchFamily="18" charset="0"/>
                  </a:rPr>
                  <a:t>2uc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2700500" y="3271769"/>
                <a:ext cx="1035481" cy="472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cs typeface="Times New Roman" pitchFamily="18" charset="0"/>
                  </a:rPr>
                  <a:t>+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cs typeface="Times New Roman" pitchFamily="18" charset="0"/>
                  </a:rPr>
                  <a:t>3uc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700500" y="2323615"/>
                <a:ext cx="1035481" cy="472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cs typeface="Times New Roman" pitchFamily="18" charset="0"/>
                  </a:rPr>
                  <a:t>+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cs typeface="Times New Roman" pitchFamily="18" charset="0"/>
                  </a:rPr>
                  <a:t>4uc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2700500" y="1438528"/>
                <a:ext cx="1035481" cy="472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cs typeface="Times New Roman" pitchFamily="18" charset="0"/>
                  </a:rPr>
                  <a:t>+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cs typeface="Times New Roman" pitchFamily="18" charset="0"/>
                  </a:rPr>
                  <a:t>5uc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700500" y="6352532"/>
                <a:ext cx="1035481" cy="472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cs typeface="Times New Roman" pitchFamily="18" charset="0"/>
                  </a:rPr>
                  <a:t>-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cs typeface="Times New Roman" pitchFamily="18" charset="0"/>
                  </a:rPr>
                  <a:t>1uc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700500" y="5410200"/>
                <a:ext cx="1035481" cy="472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cs typeface="Times New Roman" pitchFamily="18" charset="0"/>
                  </a:rPr>
                  <a:t>+ </a:t>
                </a:r>
                <a:r>
                  <a:rPr lang="en-US" sz="1400" b="1" dirty="0" smtClean="0">
                    <a:solidFill>
                      <a:schemeClr val="tx2">
                        <a:lumMod val="75000"/>
                      </a:schemeClr>
                    </a:solidFill>
                    <a:cs typeface="Times New Roman" pitchFamily="18" charset="0"/>
                  </a:rPr>
                  <a:t>1uc </a:t>
                </a:r>
                <a:endParaRPr lang="en-US" sz="1400" b="1" dirty="0">
                  <a:solidFill>
                    <a:schemeClr val="tx2">
                      <a:lumMod val="75000"/>
                    </a:schemeClr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7868785" y="4499715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578603" y="4499338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7728617" y="4640151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stCxn id="91" idx="6"/>
              <a:endCxn id="97" idx="2"/>
            </p:cNvCxnSpPr>
            <p:nvPr/>
          </p:nvCxnSpPr>
          <p:spPr>
            <a:xfrm>
              <a:off x="7647106" y="4522903"/>
              <a:ext cx="64147" cy="375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97" idx="6"/>
              <a:endCxn id="90" idx="2"/>
            </p:cNvCxnSpPr>
            <p:nvPr/>
          </p:nvCxnSpPr>
          <p:spPr>
            <a:xfrm flipV="1">
              <a:off x="7809727" y="4523280"/>
              <a:ext cx="59058" cy="33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97" idx="0"/>
            </p:cNvCxnSpPr>
            <p:nvPr/>
          </p:nvCxnSpPr>
          <p:spPr>
            <a:xfrm>
              <a:off x="7759331" y="4370717"/>
              <a:ext cx="1159" cy="12206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endCxn id="92" idx="0"/>
            </p:cNvCxnSpPr>
            <p:nvPr/>
          </p:nvCxnSpPr>
          <p:spPr>
            <a:xfrm flipH="1">
              <a:off x="7762869" y="4534324"/>
              <a:ext cx="37" cy="10582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7711253" y="4492785"/>
              <a:ext cx="98474" cy="6774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726626" y="4365809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7875420" y="3642143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7572007" y="3638636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7723528" y="3775493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>
              <a:stCxn id="100" idx="6"/>
              <a:endCxn id="106" idx="2"/>
            </p:cNvCxnSpPr>
            <p:nvPr/>
          </p:nvCxnSpPr>
          <p:spPr>
            <a:xfrm>
              <a:off x="7640510" y="3662201"/>
              <a:ext cx="68785" cy="777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06" idx="6"/>
              <a:endCxn id="99" idx="2"/>
            </p:cNvCxnSpPr>
            <p:nvPr/>
          </p:nvCxnSpPr>
          <p:spPr>
            <a:xfrm flipV="1">
              <a:off x="7807769" y="3665708"/>
              <a:ext cx="67651" cy="426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758151" y="3567092"/>
              <a:ext cx="683" cy="1084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06" idx="4"/>
              <a:endCxn id="101" idx="0"/>
            </p:cNvCxnSpPr>
            <p:nvPr/>
          </p:nvCxnSpPr>
          <p:spPr>
            <a:xfrm flipH="1">
              <a:off x="7757780" y="3703846"/>
              <a:ext cx="752" cy="7164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7709295" y="3636097"/>
              <a:ext cx="98474" cy="6774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7724716" y="3519846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7876484" y="2780545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7574917" y="2782405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7719310" y="2933222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>
              <a:stCxn id="109" idx="6"/>
              <a:endCxn id="115" idx="2"/>
            </p:cNvCxnSpPr>
            <p:nvPr/>
          </p:nvCxnSpPr>
          <p:spPr>
            <a:xfrm>
              <a:off x="7643420" y="2805970"/>
              <a:ext cx="61656" cy="97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15" idx="6"/>
              <a:endCxn id="108" idx="2"/>
            </p:cNvCxnSpPr>
            <p:nvPr/>
          </p:nvCxnSpPr>
          <p:spPr>
            <a:xfrm flipV="1">
              <a:off x="7803550" y="2804110"/>
              <a:ext cx="72934" cy="1159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7753932" y="2694082"/>
              <a:ext cx="683" cy="1084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endCxn id="110" idx="0"/>
            </p:cNvCxnSpPr>
            <p:nvPr/>
          </p:nvCxnSpPr>
          <p:spPr>
            <a:xfrm flipH="1">
              <a:off x="7753562" y="2845041"/>
              <a:ext cx="325" cy="8818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7705076" y="2781831"/>
              <a:ext cx="98474" cy="6774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7721226" y="2665123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7878164" y="1914810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7567226" y="1915211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7724029" y="2081839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>
              <a:stCxn id="118" idx="6"/>
              <a:endCxn id="124" idx="2"/>
            </p:cNvCxnSpPr>
            <p:nvPr/>
          </p:nvCxnSpPr>
          <p:spPr>
            <a:xfrm>
              <a:off x="7635729" y="1938776"/>
              <a:ext cx="74796" cy="1691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24" idx="6"/>
              <a:endCxn id="117" idx="2"/>
            </p:cNvCxnSpPr>
            <p:nvPr/>
          </p:nvCxnSpPr>
          <p:spPr>
            <a:xfrm flipV="1">
              <a:off x="7808999" y="1938375"/>
              <a:ext cx="69165" cy="1731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758651" y="1848671"/>
              <a:ext cx="683" cy="1084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119" idx="0"/>
            </p:cNvCxnSpPr>
            <p:nvPr/>
          </p:nvCxnSpPr>
          <p:spPr>
            <a:xfrm flipH="1">
              <a:off x="7758281" y="1985384"/>
              <a:ext cx="325" cy="9645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Oval 123"/>
            <p:cNvSpPr>
              <a:spLocks noChangeAspect="1"/>
            </p:cNvSpPr>
            <p:nvPr/>
          </p:nvSpPr>
          <p:spPr>
            <a:xfrm>
              <a:off x="7710525" y="1921813"/>
              <a:ext cx="98474" cy="6774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7725946" y="1800666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>
            <a:xfrm>
              <a:off x="7866557" y="5361552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7576375" y="5361953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7722481" y="5502784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>
              <a:stCxn id="127" idx="6"/>
              <a:endCxn id="133" idx="2"/>
            </p:cNvCxnSpPr>
            <p:nvPr/>
          </p:nvCxnSpPr>
          <p:spPr>
            <a:xfrm flipV="1">
              <a:off x="7644878" y="5382008"/>
              <a:ext cx="63226" cy="351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133" idx="6"/>
              <a:endCxn id="126" idx="2"/>
            </p:cNvCxnSpPr>
            <p:nvPr/>
          </p:nvCxnSpPr>
          <p:spPr>
            <a:xfrm>
              <a:off x="7806578" y="5382008"/>
              <a:ext cx="59979" cy="31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34" idx="0"/>
            </p:cNvCxnSpPr>
            <p:nvPr/>
          </p:nvCxnSpPr>
          <p:spPr>
            <a:xfrm flipH="1">
              <a:off x="7757788" y="5215922"/>
              <a:ext cx="862" cy="13441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endCxn id="128" idx="0"/>
            </p:cNvCxnSpPr>
            <p:nvPr/>
          </p:nvCxnSpPr>
          <p:spPr>
            <a:xfrm flipH="1">
              <a:off x="7756733" y="5396957"/>
              <a:ext cx="37" cy="10582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/>
            <p:cNvSpPr>
              <a:spLocks noChangeAspect="1"/>
            </p:cNvSpPr>
            <p:nvPr/>
          </p:nvSpPr>
          <p:spPr>
            <a:xfrm>
              <a:off x="7708104" y="5348133"/>
              <a:ext cx="98474" cy="6774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7724398" y="5215922"/>
              <a:ext cx="68503" cy="47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7614127" y="3452336"/>
            <a:ext cx="358219" cy="1043464"/>
            <a:chOff x="5407717" y="5619690"/>
            <a:chExt cx="358219" cy="1043464"/>
          </a:xfrm>
        </p:grpSpPr>
        <p:sp>
          <p:nvSpPr>
            <p:cNvPr id="141" name="TextBox 140"/>
            <p:cNvSpPr txBox="1"/>
            <p:nvPr/>
          </p:nvSpPr>
          <p:spPr>
            <a:xfrm>
              <a:off x="5410200" y="609600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10000"/>
                    </a:schemeClr>
                  </a:solidFill>
                </a:rPr>
                <a:t>+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407717" y="6324600"/>
              <a:ext cx="3129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2">
                      <a:lumMod val="10000"/>
                    </a:schemeClr>
                  </a:solidFill>
                </a:rPr>
                <a:t>0</a:t>
              </a:r>
              <a:endParaRPr lang="en-US" sz="1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410200" y="56196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10000"/>
                    </a:schemeClr>
                  </a:solidFill>
                </a:rPr>
                <a:t>+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10200" y="5867400"/>
              <a:ext cx="312906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9242981" y="1905000"/>
            <a:ext cx="358219" cy="1105020"/>
            <a:chOff x="5407717" y="5619690"/>
            <a:chExt cx="358219" cy="1105020"/>
          </a:xfrm>
        </p:grpSpPr>
        <p:sp>
          <p:nvSpPr>
            <p:cNvPr id="148" name="TextBox 147"/>
            <p:cNvSpPr txBox="1"/>
            <p:nvPr/>
          </p:nvSpPr>
          <p:spPr>
            <a:xfrm>
              <a:off x="5407717" y="6324600"/>
              <a:ext cx="3124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2">
                      <a:lumMod val="10000"/>
                    </a:schemeClr>
                  </a:solidFill>
                </a:rPr>
                <a:t>+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410200" y="6153090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0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410200" y="5619690"/>
              <a:ext cx="3557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10000"/>
                    </a:schemeClr>
                  </a:solidFill>
                </a:rPr>
                <a:t>+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410200" y="5867400"/>
              <a:ext cx="312906" cy="37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0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096000" y="1828800"/>
            <a:ext cx="1727336" cy="1244600"/>
            <a:chOff x="5940981" y="1752600"/>
            <a:chExt cx="1727336" cy="1244600"/>
          </a:xfrm>
        </p:grpSpPr>
        <p:pic>
          <p:nvPicPr>
            <p:cNvPr id="32" name="Picture 31" descr="LaSrMnO4x0_LLSS.PNG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619" b="13812"/>
            <a:stretch/>
          </p:blipFill>
          <p:spPr>
            <a:xfrm>
              <a:off x="5940981" y="1752600"/>
              <a:ext cx="1516769" cy="1244600"/>
            </a:xfrm>
            <a:prstGeom prst="rect">
              <a:avLst/>
            </a:prstGeom>
            <a:effectLst>
              <a:softEdge rad="114300"/>
            </a:effectLst>
          </p:spPr>
        </p:pic>
        <p:grpSp>
          <p:nvGrpSpPr>
            <p:cNvPr id="151" name="Group 150"/>
            <p:cNvGrpSpPr/>
            <p:nvPr/>
          </p:nvGrpSpPr>
          <p:grpSpPr>
            <a:xfrm>
              <a:off x="7312581" y="1790580"/>
              <a:ext cx="355736" cy="871954"/>
              <a:chOff x="5384936" y="5619690"/>
              <a:chExt cx="355736" cy="871954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5401075" y="6153090"/>
                <a:ext cx="28866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2">
                        <a:lumMod val="1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5384936" y="5619690"/>
                <a:ext cx="3557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+</a:t>
                </a:r>
                <a:endParaRPr lang="en-US" sz="2000" b="1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5384936" y="5810310"/>
                <a:ext cx="3124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2">
                        <a:lumMod val="10000"/>
                      </a:schemeClr>
                    </a:solidFill>
                  </a:rPr>
                  <a:t>+</a:t>
                </a:r>
              </a:p>
            </p:txBody>
          </p:sp>
        </p:grpSp>
        <p:sp>
          <p:nvSpPr>
            <p:cNvPr id="156" name="TextBox 155"/>
            <p:cNvSpPr txBox="1"/>
            <p:nvPr/>
          </p:nvSpPr>
          <p:spPr>
            <a:xfrm>
              <a:off x="7328720" y="2514600"/>
              <a:ext cx="2886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2">
                      <a:lumMod val="10000"/>
                    </a:schemeClr>
                  </a:solidFill>
                </a:rPr>
                <a:t>0</a:t>
              </a:r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5638800" y="3200400"/>
            <a:ext cx="3886200" cy="3962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 flipH="1">
            <a:off x="76200" y="311527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Create</a:t>
            </a:r>
          </a:p>
          <a:p>
            <a:pPr algn="ctr"/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Local Dipoles</a:t>
            </a:r>
            <a:endParaRPr lang="en-US" sz="1800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59" name="TextBox 158"/>
          <p:cNvSpPr txBox="1"/>
          <p:nvPr/>
        </p:nvSpPr>
        <p:spPr>
          <a:xfrm flipH="1">
            <a:off x="1447800" y="29718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Oxygens Move</a:t>
            </a:r>
          </a:p>
          <a:p>
            <a:pPr algn="ctr"/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to Screen Dipoles</a:t>
            </a:r>
            <a:endParaRPr lang="en-US" sz="1800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60" name="TextBox 159"/>
          <p:cNvSpPr txBox="1"/>
          <p:nvPr/>
        </p:nvSpPr>
        <p:spPr>
          <a:xfrm flipH="1">
            <a:off x="3124200" y="2971800"/>
            <a:ext cx="2438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>
                <a:solidFill>
                  <a:srgbClr val="0000FF"/>
                </a:solidFill>
                <a:latin typeface="Calibri"/>
                <a:cs typeface="Calibri"/>
              </a:rPr>
              <a:t>Modifies Local </a:t>
            </a:r>
            <a:r>
              <a:rPr lang="en-US" sz="1800" b="1" i="1" dirty="0" smtClean="0">
                <a:solidFill>
                  <a:srgbClr val="0000FF"/>
                </a:solidFill>
                <a:latin typeface="Calibri"/>
                <a:cs typeface="Calibri"/>
              </a:rPr>
              <a:t>Bonding </a:t>
            </a:r>
            <a:r>
              <a:rPr lang="en-US" sz="1800" b="1" i="1" dirty="0" smtClean="0">
                <a:solidFill>
                  <a:srgbClr val="0000FF"/>
                </a:solidFill>
                <a:latin typeface="Calibri"/>
                <a:cs typeface="Calibri"/>
              </a:rPr>
              <a:t>and Structure</a:t>
            </a:r>
          </a:p>
          <a:p>
            <a:pPr algn="ctr"/>
            <a:r>
              <a:rPr lang="en-US" sz="1600" i="1" dirty="0" smtClean="0">
                <a:solidFill>
                  <a:srgbClr val="0000FF"/>
                </a:solidFill>
                <a:latin typeface="Calibri"/>
                <a:cs typeface="Calibri"/>
              </a:rPr>
              <a:t>(Crystal Field, Rumpling, Interstitial Spaces, </a:t>
            </a:r>
            <a:r>
              <a:rPr lang="en-US" sz="1600" i="1" dirty="0" smtClean="0">
                <a:solidFill>
                  <a:srgbClr val="0000FF"/>
                </a:solidFill>
                <a:cs typeface="Calibri"/>
              </a:rPr>
              <a:t>O</a:t>
            </a:r>
            <a:r>
              <a:rPr lang="en-US" sz="1600" i="1" baseline="-25000" dirty="0" smtClean="0">
                <a:solidFill>
                  <a:srgbClr val="0000FF"/>
                </a:solidFill>
                <a:cs typeface="Calibri"/>
              </a:rPr>
              <a:t>ap </a:t>
            </a:r>
            <a:r>
              <a:rPr lang="en-US" sz="1600" i="1" dirty="0" smtClean="0">
                <a:solidFill>
                  <a:srgbClr val="0000FF"/>
                </a:solidFill>
                <a:latin typeface="Calibri"/>
                <a:cs typeface="Calibri"/>
              </a:rPr>
              <a:t>)</a:t>
            </a:r>
            <a:endParaRPr lang="en-US" sz="1600" i="1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61" name="Right Arrow 160"/>
          <p:cNvSpPr/>
          <p:nvPr/>
        </p:nvSpPr>
        <p:spPr bwMode="auto">
          <a:xfrm>
            <a:off x="1143000" y="3276600"/>
            <a:ext cx="381000" cy="5334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2" name="Rounded Rectangle 161"/>
          <p:cNvSpPr/>
          <p:nvPr/>
        </p:nvSpPr>
        <p:spPr bwMode="auto">
          <a:xfrm>
            <a:off x="152400" y="3048000"/>
            <a:ext cx="914400" cy="1066800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163" name="Rounded Rectangle 162"/>
          <p:cNvSpPr/>
          <p:nvPr/>
        </p:nvSpPr>
        <p:spPr bwMode="auto">
          <a:xfrm>
            <a:off x="1600200" y="2971800"/>
            <a:ext cx="990600" cy="1219200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5" name="Rounded Rectangle 164"/>
          <p:cNvSpPr/>
          <p:nvPr/>
        </p:nvSpPr>
        <p:spPr bwMode="auto">
          <a:xfrm>
            <a:off x="3124200" y="2971800"/>
            <a:ext cx="2438400" cy="1219200"/>
          </a:xfrm>
          <a:prstGeom prst="roundRec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6" name="Right Arrow 165"/>
          <p:cNvSpPr/>
          <p:nvPr/>
        </p:nvSpPr>
        <p:spPr bwMode="auto">
          <a:xfrm>
            <a:off x="2667000" y="3276600"/>
            <a:ext cx="381000" cy="5334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67" name="Straight Connector 166"/>
          <p:cNvCxnSpPr/>
          <p:nvPr/>
        </p:nvCxnSpPr>
        <p:spPr>
          <a:xfrm>
            <a:off x="8305800" y="6400800"/>
            <a:ext cx="1066800" cy="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 rot="16200000">
            <a:off x="7906089" y="6569661"/>
            <a:ext cx="695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Subst.</a:t>
            </a:r>
            <a:endParaRPr lang="en-US" sz="1600" dirty="0"/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7977964" y="5942042"/>
            <a:ext cx="53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Film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111</Words>
  <Application>Microsoft Macintosh PowerPoint</Application>
  <PresentationFormat>Custom</PresentationFormat>
  <Paragraphs>37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Brittany Nelson-Cheeseman Assistant Prof, University of St. Thomas, School of Engr</vt:lpstr>
    </vt:vector>
  </TitlesOfParts>
  <Company>National Science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Name, Title Affiliation</dc:title>
  <dc:creator>NSF</dc:creator>
  <cp:lastModifiedBy>Brittany Nelson-Cheeseman</cp:lastModifiedBy>
  <cp:revision>53</cp:revision>
  <dcterms:created xsi:type="dcterms:W3CDTF">2012-06-20T13:49:59Z</dcterms:created>
  <dcterms:modified xsi:type="dcterms:W3CDTF">2013-06-14T21:29:09Z</dcterms:modified>
</cp:coreProperties>
</file>