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  <p:sldMasterId id="2147483699" r:id="rId2"/>
    <p:sldMasterId id="2147483712" r:id="rId3"/>
  </p:sldMasterIdLst>
  <p:notesMasterIdLst>
    <p:notesMasterId r:id="rId13"/>
  </p:notesMasterIdLst>
  <p:sldIdLst>
    <p:sldId id="259" r:id="rId4"/>
    <p:sldId id="260" r:id="rId5"/>
    <p:sldId id="261" r:id="rId6"/>
    <p:sldId id="262" r:id="rId7"/>
    <p:sldId id="263" r:id="rId8"/>
    <p:sldId id="264" r:id="rId9"/>
    <p:sldId id="267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3326E5-FB6D-48B6-BCFF-B73DE1B423C4}" type="datetimeFigureOut">
              <a:rPr lang="en-US" smtClean="0"/>
              <a:t>5/23/2014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7CE806-1393-48A8-ABB8-4B2F2CFE3A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9180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mtClean="0"/>
              <a:t>FFF2.01, April 22, 1:30-2:00PM, MW-2 (2012)</a:t>
            </a: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39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39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39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39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F642AFF-38B5-43CC-8A19-264422F8E26C}" type="slidenum">
              <a:rPr lang="en-US" altLang="en-US">
                <a:solidFill>
                  <a:prstClr val="black"/>
                </a:solidFill>
              </a:rPr>
              <a:pPr/>
              <a:t>1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3915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6520ED-217C-4164-BDBB-4B32326C21BB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7109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C8A70D-F59A-4ADC-B256-4BDC9625C4AF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6339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B87083-E77F-4D23-8943-E0DCC839E0A7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65105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124E9B-AC03-4CA7-B7A2-84B3112AA79C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28197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C5842D-CA99-43B9-939A-D4077F67C093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42852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F2A460-8440-4E66-8127-3963A9D70655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51925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381C68-34F4-4006-A911-4E06925EADEA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80088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2FE7DB-D388-49FE-ADD3-E4BA34ACE000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96945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4937F2-28F5-4525-A610-DC41828D1A5E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62783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ED5E42-8242-4FB3-AA3D-51DEB87CE475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7150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FE7EF1-B78A-40D7-9DA9-1E5E3046A6A0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7657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8E00E5-CD14-48B4-B86E-F0DC9B05C614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450533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2587C8-A54B-4E71-872F-E682DF35DF55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30897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D374BD-0D22-42EE-B367-D00293BB0203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98239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D04F6F-64A9-4612-8D96-C8CAF6BDE15B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557549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D9BBA5-C613-463F-8405-AC901C0EE8EF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677683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82D1C-067D-4C89-A207-EA1AA115E9E1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843623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43E753-2F76-4B8F-993A-76B8F3BAEA20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305348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9928B9-238A-4184-AD6F-4F4D58738548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901683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8CACB6-3E28-4918-8B5F-C8BF9DB5AFDE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517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6CE3FA-85DE-4206-A947-AC09E98BBD9B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289319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08A18A-9468-4066-B945-8EC46B087535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2336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42C7F1-47B5-43CC-9277-53977DA2A81B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239157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29D10D-6D02-4D2E-9FD6-8F5FD6D0F520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602763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6B38C0-5B71-4A15-88BF-45D80FAE2376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575209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6BB93C-5283-4946-BB56-CA19E735A9A7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977603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C821D4-77BC-4E47-8C11-AC4FDF8FB2FA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645680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E0071A-04C1-4F0E-875F-19043D682A81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284132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B28506-9AD9-4054-AB40-DFC405B3FB56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961248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72E997-4D45-4B80-A812-551B2736F0FD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3151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41CB90-1967-4DE6-A346-547BF2BC2BDB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4414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824293-10EB-46D6-8464-6BC1B960493A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3619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CB977A-39E5-4B24-A856-F74B7CFFE499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2548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1B2411-41F5-4CA6-B123-23202691040A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2285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291DCF-C8F3-4121-BC13-19453DF84856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2418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150CEB-CF26-4DD7-B535-78C16D838588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9442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8C56A29-5B41-4616-89D9-A2D932C7806A}" type="slidenum">
              <a:rPr lang="en-US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9257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A311614-23A9-4FB2-ACEC-155304FC3EF7}" type="slidenum">
              <a:rPr lang="en-US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3850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E5329D1-4410-4321-817B-6CDAFDBACC11}" type="slidenum">
              <a:rPr lang="en-US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1018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_NARAYAN@NCSU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61053" y="429209"/>
            <a:ext cx="9741159" cy="1642188"/>
          </a:xfrm>
        </p:spPr>
        <p:txBody>
          <a:bodyPr/>
          <a:lstStyle/>
          <a:p>
            <a:r>
              <a:rPr lang="en-US" altLang="en-US" sz="3600" b="1" u="sng" dirty="0"/>
              <a:t>Holistic approach to </a:t>
            </a:r>
            <a:r>
              <a:rPr lang="en-US" altLang="en-US" sz="3600" b="1" u="sng" dirty="0" smtClean="0"/>
              <a:t>mentoring </a:t>
            </a:r>
            <a:br>
              <a:rPr lang="en-US" altLang="en-US" sz="3600" b="1" u="sng" dirty="0" smtClean="0"/>
            </a:br>
            <a:r>
              <a:rPr lang="en-US" altLang="en-US" sz="3600" b="1" u="sng" dirty="0" smtClean="0"/>
              <a:t>(teaching </a:t>
            </a:r>
            <a:r>
              <a:rPr lang="en-US" altLang="en-US" sz="3600" b="1" u="sng" dirty="0" smtClean="0"/>
              <a:t>and research) </a:t>
            </a:r>
            <a:br>
              <a:rPr lang="en-US" altLang="en-US" sz="3600" b="1" u="sng" dirty="0" smtClean="0"/>
            </a:br>
            <a:r>
              <a:rPr lang="en-US" altLang="en-US" sz="3600" b="1" u="sng" dirty="0" smtClean="0"/>
              <a:t>next-generation </a:t>
            </a:r>
            <a:r>
              <a:rPr lang="en-US" altLang="en-US" sz="3600" b="1" u="sng" dirty="0" smtClean="0"/>
              <a:t>scientists &amp; engineers</a:t>
            </a:r>
            <a:endParaRPr lang="en-US" altLang="en-US" sz="3600" u="sng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67000" y="2514600"/>
            <a:ext cx="7315200" cy="3810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 J. Narayan</a:t>
            </a:r>
          </a:p>
          <a:p>
            <a:pPr eaLnBrk="1" hangingPunct="1"/>
            <a:r>
              <a:rPr lang="en-US" altLang="en-US" sz="2000" dirty="0"/>
              <a:t>Department of Materials Science and Engineering</a:t>
            </a:r>
          </a:p>
          <a:p>
            <a:pPr eaLnBrk="1" hangingPunct="1"/>
            <a:r>
              <a:rPr lang="en-US" altLang="en-US" sz="2000" dirty="0"/>
              <a:t>Centennial Campus, EB I, Rm. 3030</a:t>
            </a:r>
          </a:p>
          <a:p>
            <a:pPr eaLnBrk="1" hangingPunct="1"/>
            <a:r>
              <a:rPr lang="en-US" altLang="en-US" sz="2000" dirty="0"/>
              <a:t>North Carolina State University, Raleigh, NC 27695-7907, USA</a:t>
            </a:r>
          </a:p>
          <a:p>
            <a:pPr eaLnBrk="1" hangingPunct="1"/>
            <a:r>
              <a:rPr lang="en-US" altLang="en-US" sz="2000" dirty="0"/>
              <a:t>E-Mail: </a:t>
            </a:r>
            <a:r>
              <a:rPr lang="en-US" altLang="en-US" sz="2000" dirty="0">
                <a:hlinkClick r:id="rId3"/>
              </a:rPr>
              <a:t>J_NARAYAN@NCSU.EDU</a:t>
            </a:r>
            <a:endParaRPr lang="en-US" altLang="en-US" sz="2000" dirty="0"/>
          </a:p>
          <a:p>
            <a:pPr eaLnBrk="1" hangingPunct="1"/>
            <a:endParaRPr lang="en-US" altLang="en-US" sz="2000" dirty="0"/>
          </a:p>
          <a:p>
            <a:pPr eaLnBrk="1" hangingPunct="1"/>
            <a:r>
              <a:rPr lang="en-US" altLang="en-US" sz="2000" b="1" dirty="0"/>
              <a:t> 2014 MRS Spring Meeting, April 20-25, San </a:t>
            </a:r>
            <a:r>
              <a:rPr lang="en-US" altLang="en-US" sz="2000" b="1" dirty="0" smtClean="0"/>
              <a:t>Francisco</a:t>
            </a:r>
          </a:p>
          <a:p>
            <a:pPr eaLnBrk="1" hangingPunct="1"/>
            <a:r>
              <a:rPr lang="en-US" altLang="en-US" sz="2000" b="1" dirty="0" smtClean="0"/>
              <a:t>NSF Workshop, June 16-19, 2014</a:t>
            </a:r>
            <a:endParaRPr lang="en-US" altLang="en-US" sz="2000" b="1" dirty="0"/>
          </a:p>
          <a:p>
            <a:pPr eaLnBrk="1" hangingPunct="1"/>
            <a:r>
              <a:rPr lang="en-US" altLang="en-US" sz="2000" b="1" dirty="0"/>
              <a:t>Support: NSF (DMR, ECCS), ARO, DOE, NSF-NIRT, </a:t>
            </a:r>
            <a:r>
              <a:rPr lang="en-US" altLang="en-US" sz="2000" b="1" dirty="0" err="1"/>
              <a:t>Kopin</a:t>
            </a:r>
            <a:r>
              <a:rPr lang="en-US" altLang="en-US" sz="2000" b="1" dirty="0"/>
              <a:t> Corporation and Fan Family Foundation Endowment</a:t>
            </a:r>
            <a:endParaRPr lang="en-US" altLang="en-US" sz="2000" dirty="0"/>
          </a:p>
          <a:p>
            <a:pPr eaLnBrk="1" hangingPunct="1"/>
            <a:endParaRPr lang="en-US" altLang="en-US" sz="2000" dirty="0"/>
          </a:p>
          <a:p>
            <a:pPr eaLnBrk="1" hangingPunct="1"/>
            <a:endParaRPr lang="en-US" altLang="en-US" sz="2000" dirty="0"/>
          </a:p>
          <a:p>
            <a:pPr eaLnBrk="1" hangingPunct="1"/>
            <a:endParaRPr lang="en-US" altLang="en-US" sz="2000" dirty="0"/>
          </a:p>
          <a:p>
            <a:pPr eaLnBrk="1" hangingPunct="1"/>
            <a:endParaRPr lang="en-US" altLang="en-US" sz="2000" dirty="0"/>
          </a:p>
          <a:p>
            <a:pPr eaLnBrk="1" hangingPunct="1"/>
            <a:endParaRPr lang="en-US" altLang="en-US" dirty="0" smtClean="0"/>
          </a:p>
          <a:p>
            <a:pPr eaLnBrk="1" hangingPunct="1">
              <a:lnSpc>
                <a:spcPct val="80000"/>
              </a:lnSpc>
            </a:pPr>
            <a:endParaRPr lang="en-US" altLang="en-US" sz="1800" b="1" dirty="0"/>
          </a:p>
          <a:p>
            <a:pPr eaLnBrk="1" hangingPunct="1">
              <a:lnSpc>
                <a:spcPct val="80000"/>
              </a:lnSpc>
            </a:pPr>
            <a:endParaRPr lang="en-US" altLang="en-US" sz="1800" b="1" dirty="0"/>
          </a:p>
          <a:p>
            <a:pPr eaLnBrk="1" hangingPunct="1">
              <a:lnSpc>
                <a:spcPct val="80000"/>
              </a:lnSpc>
            </a:pP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179067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u="sng" smtClean="0"/>
              <a:t>Key Challenges for Next Generation Materials Scientists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en-US" dirty="0" smtClean="0"/>
          </a:p>
          <a:p>
            <a:pPr marL="514350" indent="-514350">
              <a:buFontTx/>
              <a:buAutoNum type="arabicParenR"/>
              <a:defRPr/>
            </a:pPr>
            <a:r>
              <a:rPr lang="en-US" dirty="0" smtClean="0"/>
              <a:t>Agility</a:t>
            </a:r>
          </a:p>
          <a:p>
            <a:pPr marL="514350" indent="-514350">
              <a:buFontTx/>
              <a:buAutoNum type="arabicParenR"/>
              <a:defRPr/>
            </a:pPr>
            <a:r>
              <a:rPr lang="en-US" dirty="0" smtClean="0"/>
              <a:t>Versatility</a:t>
            </a:r>
          </a:p>
          <a:p>
            <a:pPr>
              <a:buFontTx/>
              <a:buNone/>
              <a:defRPr/>
            </a:pPr>
            <a:r>
              <a:rPr lang="en-US" dirty="0" smtClean="0"/>
              <a:t>3) Reduce the Transition Time</a:t>
            </a:r>
          </a:p>
          <a:p>
            <a:pPr>
              <a:buFontTx/>
              <a:buNone/>
              <a:defRPr/>
            </a:pPr>
            <a:r>
              <a:rPr lang="en-US" dirty="0" smtClean="0"/>
              <a:t>4) Enhance Productivity in View of Global Competition</a:t>
            </a:r>
          </a:p>
          <a:p>
            <a:pPr>
              <a:buFontTx/>
              <a:buNone/>
              <a:defRPr/>
            </a:pPr>
            <a:r>
              <a:rPr lang="en-US" dirty="0" smtClean="0"/>
              <a:t>5) Maintaining Edge in Research and Innovations </a:t>
            </a:r>
          </a:p>
          <a:p>
            <a:pPr>
              <a:buFontTx/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427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/>
          <p:cNvGrpSpPr>
            <a:grpSpLocks/>
          </p:cNvGrpSpPr>
          <p:nvPr/>
        </p:nvGrpSpPr>
        <p:grpSpPr bwMode="auto">
          <a:xfrm>
            <a:off x="4008438" y="1773238"/>
            <a:ext cx="3816350" cy="4419600"/>
            <a:chOff x="1882" y="482"/>
            <a:chExt cx="2812" cy="3356"/>
          </a:xfrm>
        </p:grpSpPr>
        <p:sp>
          <p:nvSpPr>
            <p:cNvPr id="9234" name="AutoShape 3"/>
            <p:cNvSpPr>
              <a:spLocks noChangeArrowheads="1"/>
            </p:cNvSpPr>
            <p:nvPr/>
          </p:nvSpPr>
          <p:spPr bwMode="auto">
            <a:xfrm>
              <a:off x="2653" y="572"/>
              <a:ext cx="1927" cy="725"/>
            </a:xfrm>
            <a:prstGeom prst="triangle">
              <a:avLst>
                <a:gd name="adj" fmla="val 50000"/>
              </a:avLst>
            </a:prstGeom>
            <a:noFill/>
            <a:ln w="254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9235" name="AutoShape 4"/>
            <p:cNvSpPr>
              <a:spLocks noChangeArrowheads="1"/>
            </p:cNvSpPr>
            <p:nvPr/>
          </p:nvSpPr>
          <p:spPr bwMode="auto">
            <a:xfrm>
              <a:off x="2018" y="1298"/>
              <a:ext cx="2586" cy="1724"/>
            </a:xfrm>
            <a:prstGeom prst="parallelogram">
              <a:avLst>
                <a:gd name="adj" fmla="val 37500"/>
              </a:avLst>
            </a:prstGeom>
            <a:solidFill>
              <a:srgbClr val="FFCC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9236" name="AutoShape 5"/>
            <p:cNvSpPr>
              <a:spLocks noChangeArrowheads="1"/>
            </p:cNvSpPr>
            <p:nvPr/>
          </p:nvSpPr>
          <p:spPr bwMode="auto">
            <a:xfrm flipV="1">
              <a:off x="2018" y="3022"/>
              <a:ext cx="1927" cy="725"/>
            </a:xfrm>
            <a:prstGeom prst="triangle">
              <a:avLst>
                <a:gd name="adj" fmla="val 50000"/>
              </a:avLst>
            </a:prstGeom>
            <a:noFill/>
            <a:ln w="2540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9237" name="Line 6"/>
            <p:cNvSpPr>
              <a:spLocks noChangeShapeType="1"/>
            </p:cNvSpPr>
            <p:nvPr/>
          </p:nvSpPr>
          <p:spPr bwMode="auto">
            <a:xfrm>
              <a:off x="3606" y="572"/>
              <a:ext cx="317" cy="2495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9238" name="Line 7"/>
            <p:cNvSpPr>
              <a:spLocks noChangeShapeType="1"/>
            </p:cNvSpPr>
            <p:nvPr/>
          </p:nvSpPr>
          <p:spPr bwMode="auto">
            <a:xfrm>
              <a:off x="2653" y="1298"/>
              <a:ext cx="318" cy="245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9239" name="Line 8"/>
            <p:cNvSpPr>
              <a:spLocks noChangeShapeType="1"/>
            </p:cNvSpPr>
            <p:nvPr/>
          </p:nvSpPr>
          <p:spPr bwMode="auto">
            <a:xfrm flipH="1">
              <a:off x="2018" y="1344"/>
              <a:ext cx="2540" cy="1678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9240" name="Line 9"/>
            <p:cNvSpPr>
              <a:spLocks noChangeShapeType="1"/>
            </p:cNvSpPr>
            <p:nvPr/>
          </p:nvSpPr>
          <p:spPr bwMode="auto">
            <a:xfrm flipH="1">
              <a:off x="2018" y="1298"/>
              <a:ext cx="635" cy="1724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9241" name="Line 10"/>
            <p:cNvSpPr>
              <a:spLocks noChangeShapeType="1"/>
            </p:cNvSpPr>
            <p:nvPr/>
          </p:nvSpPr>
          <p:spPr bwMode="auto">
            <a:xfrm flipH="1">
              <a:off x="3969" y="1298"/>
              <a:ext cx="635" cy="1724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9242" name="Line 11"/>
            <p:cNvSpPr>
              <a:spLocks noChangeShapeType="1"/>
            </p:cNvSpPr>
            <p:nvPr/>
          </p:nvSpPr>
          <p:spPr bwMode="auto">
            <a:xfrm flipH="1">
              <a:off x="3016" y="1298"/>
              <a:ext cx="1588" cy="2404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9243" name="Line 12"/>
            <p:cNvSpPr>
              <a:spLocks noChangeShapeType="1"/>
            </p:cNvSpPr>
            <p:nvPr/>
          </p:nvSpPr>
          <p:spPr bwMode="auto">
            <a:xfrm flipH="1">
              <a:off x="2018" y="572"/>
              <a:ext cx="1588" cy="245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9244" name="Line 13"/>
            <p:cNvSpPr>
              <a:spLocks noChangeShapeType="1"/>
            </p:cNvSpPr>
            <p:nvPr/>
          </p:nvSpPr>
          <p:spPr bwMode="auto">
            <a:xfrm>
              <a:off x="2653" y="1298"/>
              <a:ext cx="1270" cy="1724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9245" name="Oval 14"/>
            <p:cNvSpPr>
              <a:spLocks noChangeArrowheads="1"/>
            </p:cNvSpPr>
            <p:nvPr/>
          </p:nvSpPr>
          <p:spPr bwMode="auto">
            <a:xfrm>
              <a:off x="4422" y="1207"/>
              <a:ext cx="272" cy="2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9246" name="Oval 15"/>
            <p:cNvSpPr>
              <a:spLocks noChangeArrowheads="1"/>
            </p:cNvSpPr>
            <p:nvPr/>
          </p:nvSpPr>
          <p:spPr bwMode="auto">
            <a:xfrm>
              <a:off x="3470" y="482"/>
              <a:ext cx="272" cy="2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9247" name="Oval 16"/>
            <p:cNvSpPr>
              <a:spLocks noChangeArrowheads="1"/>
            </p:cNvSpPr>
            <p:nvPr/>
          </p:nvSpPr>
          <p:spPr bwMode="auto">
            <a:xfrm>
              <a:off x="2517" y="1162"/>
              <a:ext cx="272" cy="2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9248" name="Oval 17"/>
            <p:cNvSpPr>
              <a:spLocks noChangeArrowheads="1"/>
            </p:cNvSpPr>
            <p:nvPr/>
          </p:nvSpPr>
          <p:spPr bwMode="auto">
            <a:xfrm>
              <a:off x="1882" y="2886"/>
              <a:ext cx="272" cy="2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9249" name="Oval 18"/>
            <p:cNvSpPr>
              <a:spLocks noChangeArrowheads="1"/>
            </p:cNvSpPr>
            <p:nvPr/>
          </p:nvSpPr>
          <p:spPr bwMode="auto">
            <a:xfrm>
              <a:off x="2835" y="3566"/>
              <a:ext cx="272" cy="2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9250" name="Oval 19"/>
            <p:cNvSpPr>
              <a:spLocks noChangeArrowheads="1"/>
            </p:cNvSpPr>
            <p:nvPr/>
          </p:nvSpPr>
          <p:spPr bwMode="auto">
            <a:xfrm>
              <a:off x="3787" y="2886"/>
              <a:ext cx="272" cy="27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</p:grpSp>
      <p:sp>
        <p:nvSpPr>
          <p:cNvPr id="9219" name="Text Box 20"/>
          <p:cNvSpPr txBox="1">
            <a:spLocks noChangeArrowheads="1"/>
          </p:cNvSpPr>
          <p:nvPr/>
        </p:nvSpPr>
        <p:spPr bwMode="auto">
          <a:xfrm>
            <a:off x="1752600" y="184366"/>
            <a:ext cx="8915400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000" b="1" u="sng" dirty="0" smtClean="0">
                <a:solidFill>
                  <a:srgbClr val="CC3300"/>
                </a:solidFill>
              </a:rPr>
              <a:t>Octahedral Approach to </a:t>
            </a:r>
            <a:r>
              <a:rPr lang="en-US" altLang="en-US" sz="2000" b="1" u="sng" dirty="0" smtClean="0">
                <a:solidFill>
                  <a:srgbClr val="CC3300"/>
                </a:solidFill>
              </a:rPr>
              <a:t>Mentoring</a:t>
            </a:r>
            <a:r>
              <a:rPr lang="en-US" altLang="en-US" sz="2000" b="1" u="sng" dirty="0" smtClean="0">
                <a:solidFill>
                  <a:srgbClr val="CC3300"/>
                </a:solidFill>
              </a:rPr>
              <a:t> (Teaching </a:t>
            </a:r>
            <a:r>
              <a:rPr lang="en-US" altLang="en-US" sz="2000" b="1" u="sng" dirty="0" smtClean="0">
                <a:solidFill>
                  <a:srgbClr val="CC3300"/>
                </a:solidFill>
              </a:rPr>
              <a:t>&amp; </a:t>
            </a:r>
            <a:r>
              <a:rPr lang="en-US" altLang="en-US" sz="2000" b="1" u="sng" dirty="0" smtClean="0">
                <a:solidFill>
                  <a:srgbClr val="CC3300"/>
                </a:solidFill>
              </a:rPr>
              <a:t>Research): </a:t>
            </a:r>
            <a:endParaRPr lang="en-US" altLang="en-US" sz="2000" b="1" u="sng" dirty="0" smtClean="0">
              <a:solidFill>
                <a:srgbClr val="CC3300"/>
              </a:solidFill>
            </a:endParaRPr>
          </a:p>
          <a:p>
            <a:pPr algn="ctr"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2000" b="1" u="sng" dirty="0" smtClean="0">
                <a:solidFill>
                  <a:srgbClr val="CC3300"/>
                </a:solidFill>
              </a:rPr>
              <a:t>Transition </a:t>
            </a:r>
            <a:r>
              <a:rPr lang="en-US" altLang="en-US" sz="2000" b="1" u="sng" dirty="0">
                <a:solidFill>
                  <a:srgbClr val="CC3300"/>
                </a:solidFill>
              </a:rPr>
              <a:t>from Science to Technology to </a:t>
            </a:r>
            <a:r>
              <a:rPr lang="en-US" altLang="en-US" sz="2000" b="1" u="sng" dirty="0" smtClean="0">
                <a:solidFill>
                  <a:srgbClr val="CC3300"/>
                </a:solidFill>
              </a:rPr>
              <a:t>Manufacturing (Society)</a:t>
            </a:r>
            <a:endParaRPr lang="en-US" altLang="en-US" sz="2000" b="1" u="sng" dirty="0">
              <a:solidFill>
                <a:srgbClr val="CC3300"/>
              </a:solidFill>
            </a:endParaRPr>
          </a:p>
        </p:txBody>
      </p:sp>
      <p:sp>
        <p:nvSpPr>
          <p:cNvPr id="9220" name="Text Box 21"/>
          <p:cNvSpPr txBox="1">
            <a:spLocks noChangeArrowheads="1"/>
          </p:cNvSpPr>
          <p:nvPr/>
        </p:nvSpPr>
        <p:spPr bwMode="auto">
          <a:xfrm>
            <a:off x="2209800" y="981076"/>
            <a:ext cx="399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1800" b="1">
                <a:solidFill>
                  <a:srgbClr val="0000FF"/>
                </a:solidFill>
              </a:rPr>
              <a:t>(Nano) Science </a:t>
            </a:r>
          </a:p>
        </p:txBody>
      </p:sp>
      <p:sp>
        <p:nvSpPr>
          <p:cNvPr id="9221" name="Line 22"/>
          <p:cNvSpPr>
            <a:spLocks noChangeShapeType="1"/>
          </p:cNvSpPr>
          <p:nvPr/>
        </p:nvSpPr>
        <p:spPr bwMode="auto">
          <a:xfrm>
            <a:off x="4079876" y="1196975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222" name="Text Box 23"/>
          <p:cNvSpPr txBox="1">
            <a:spLocks noChangeArrowheads="1"/>
          </p:cNvSpPr>
          <p:nvPr/>
        </p:nvSpPr>
        <p:spPr bwMode="auto">
          <a:xfrm>
            <a:off x="4945063" y="981075"/>
            <a:ext cx="23050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1800" b="1">
                <a:solidFill>
                  <a:srgbClr val="0000FF"/>
                </a:solidFill>
              </a:rPr>
              <a:t>(Nano) Technology </a:t>
            </a:r>
          </a:p>
        </p:txBody>
      </p:sp>
      <p:sp>
        <p:nvSpPr>
          <p:cNvPr id="9223" name="Line 24"/>
          <p:cNvSpPr>
            <a:spLocks noChangeShapeType="1"/>
          </p:cNvSpPr>
          <p:nvPr/>
        </p:nvSpPr>
        <p:spPr bwMode="auto">
          <a:xfrm>
            <a:off x="6961189" y="1196975"/>
            <a:ext cx="7905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224" name="Text Box 25"/>
          <p:cNvSpPr txBox="1">
            <a:spLocks noChangeArrowheads="1"/>
          </p:cNvSpPr>
          <p:nvPr/>
        </p:nvSpPr>
        <p:spPr bwMode="auto">
          <a:xfrm>
            <a:off x="7824788" y="981076"/>
            <a:ext cx="23034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1800" b="1">
                <a:solidFill>
                  <a:srgbClr val="0000FF"/>
                </a:solidFill>
              </a:rPr>
              <a:t>Manufacturing</a:t>
            </a:r>
          </a:p>
        </p:txBody>
      </p:sp>
      <p:sp>
        <p:nvSpPr>
          <p:cNvPr id="9225" name="Text Box 26"/>
          <p:cNvSpPr txBox="1">
            <a:spLocks noChangeArrowheads="1"/>
          </p:cNvSpPr>
          <p:nvPr/>
        </p:nvSpPr>
        <p:spPr bwMode="auto">
          <a:xfrm>
            <a:off x="6553200" y="1600201"/>
            <a:ext cx="2743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1800" b="1" u="sng">
                <a:solidFill>
                  <a:srgbClr val="000000"/>
                </a:solidFill>
              </a:rPr>
              <a:t>Devices and Systems  </a:t>
            </a:r>
          </a:p>
        </p:txBody>
      </p:sp>
      <p:sp>
        <p:nvSpPr>
          <p:cNvPr id="9226" name="Text Box 27"/>
          <p:cNvSpPr txBox="1">
            <a:spLocks noChangeArrowheads="1"/>
          </p:cNvSpPr>
          <p:nvPr/>
        </p:nvSpPr>
        <p:spPr bwMode="auto">
          <a:xfrm>
            <a:off x="7896225" y="2708276"/>
            <a:ext cx="25209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1800" b="1" u="sng">
                <a:solidFill>
                  <a:srgbClr val="000000"/>
                </a:solidFill>
              </a:rPr>
              <a:t>Atomic Scale Characterization</a:t>
            </a:r>
            <a:r>
              <a:rPr lang="en-US" altLang="en-US" sz="1800" b="1">
                <a:solidFill>
                  <a:srgbClr val="000000"/>
                </a:solidFill>
              </a:rPr>
              <a:t>: TEM/STEM-Z</a:t>
            </a:r>
          </a:p>
        </p:txBody>
      </p:sp>
      <p:sp>
        <p:nvSpPr>
          <p:cNvPr id="9227" name="Text Box 28"/>
          <p:cNvSpPr txBox="1">
            <a:spLocks noChangeArrowheads="1"/>
          </p:cNvSpPr>
          <p:nvPr/>
        </p:nvSpPr>
        <p:spPr bwMode="auto">
          <a:xfrm>
            <a:off x="1524000" y="4800601"/>
            <a:ext cx="2667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1800" b="1" u="sng">
                <a:solidFill>
                  <a:srgbClr val="000000"/>
                </a:solidFill>
              </a:rPr>
              <a:t>Atomic Scale Modeling </a:t>
            </a:r>
            <a:r>
              <a:rPr lang="en-US" altLang="en-US" sz="1800" b="1">
                <a:solidFill>
                  <a:srgbClr val="000000"/>
                </a:solidFill>
              </a:rPr>
              <a:t>: Defects &amp; Interfaces</a:t>
            </a:r>
          </a:p>
        </p:txBody>
      </p:sp>
      <p:sp>
        <p:nvSpPr>
          <p:cNvPr id="9228" name="Text Box 29"/>
          <p:cNvSpPr txBox="1">
            <a:spLocks noChangeArrowheads="1"/>
          </p:cNvSpPr>
          <p:nvPr/>
        </p:nvSpPr>
        <p:spPr bwMode="auto">
          <a:xfrm>
            <a:off x="1752600" y="2492376"/>
            <a:ext cx="32004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1800" b="1" u="sng">
                <a:solidFill>
                  <a:srgbClr val="000000"/>
                </a:solidFill>
              </a:rPr>
              <a:t>Synthesis and Processing</a:t>
            </a:r>
            <a:r>
              <a:rPr lang="en-US" altLang="en-US" sz="1800" b="1">
                <a:solidFill>
                  <a:srgbClr val="000000"/>
                </a:solidFill>
              </a:rPr>
              <a:t>: Ion Implantation, Laser Annealing and PLD </a:t>
            </a:r>
          </a:p>
        </p:txBody>
      </p:sp>
      <p:sp>
        <p:nvSpPr>
          <p:cNvPr id="9229" name="Text Box 30"/>
          <p:cNvSpPr txBox="1">
            <a:spLocks noChangeArrowheads="1"/>
          </p:cNvSpPr>
          <p:nvPr/>
        </p:nvSpPr>
        <p:spPr bwMode="auto">
          <a:xfrm>
            <a:off x="7175500" y="4737101"/>
            <a:ext cx="31686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1800" b="1" u="sng">
                <a:solidFill>
                  <a:srgbClr val="000000"/>
                </a:solidFill>
              </a:rPr>
              <a:t>Structure-Property Correlations</a:t>
            </a:r>
          </a:p>
        </p:txBody>
      </p:sp>
      <p:sp>
        <p:nvSpPr>
          <p:cNvPr id="9230" name="Text Box 31"/>
          <p:cNvSpPr txBox="1">
            <a:spLocks noChangeArrowheads="1"/>
          </p:cNvSpPr>
          <p:nvPr/>
        </p:nvSpPr>
        <p:spPr bwMode="auto">
          <a:xfrm>
            <a:off x="4495800" y="6248401"/>
            <a:ext cx="2159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FontTx/>
              <a:buNone/>
            </a:pPr>
            <a:r>
              <a:rPr lang="en-US" altLang="en-US" sz="1800" b="1" u="sng">
                <a:solidFill>
                  <a:srgbClr val="000000"/>
                </a:solidFill>
              </a:rPr>
              <a:t>Manufacturing</a:t>
            </a:r>
          </a:p>
        </p:txBody>
      </p:sp>
      <p:sp>
        <p:nvSpPr>
          <p:cNvPr id="9231" name="Line 32"/>
          <p:cNvSpPr>
            <a:spLocks noChangeShapeType="1"/>
          </p:cNvSpPr>
          <p:nvPr/>
        </p:nvSpPr>
        <p:spPr bwMode="auto">
          <a:xfrm>
            <a:off x="6324600" y="19812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232" name="Line 33"/>
          <p:cNvSpPr>
            <a:spLocks noChangeShapeType="1"/>
          </p:cNvSpPr>
          <p:nvPr/>
        </p:nvSpPr>
        <p:spPr bwMode="auto">
          <a:xfrm flipH="1">
            <a:off x="5546726" y="2125664"/>
            <a:ext cx="766763" cy="37607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lg" len="lg"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233" name="TextBox 33"/>
          <p:cNvSpPr txBox="1">
            <a:spLocks noChangeArrowheads="1"/>
          </p:cNvSpPr>
          <p:nvPr/>
        </p:nvSpPr>
        <p:spPr bwMode="auto">
          <a:xfrm>
            <a:off x="6248400" y="5934076"/>
            <a:ext cx="44196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800" b="1" u="sng">
                <a:solidFill>
                  <a:srgbClr val="000000"/>
                </a:solidFill>
              </a:rPr>
              <a:t>Base Support</a:t>
            </a:r>
            <a:r>
              <a:rPr lang="en-US" altLang="en-US" sz="1800">
                <a:solidFill>
                  <a:srgbClr val="000000"/>
                </a:solidFill>
              </a:rPr>
              <a:t>: Thermo &amp; Kinetics </a:t>
            </a:r>
            <a:r>
              <a:rPr lang="en-US" altLang="en-US" sz="1800" b="1">
                <a:solidFill>
                  <a:srgbClr val="000000"/>
                </a:solidFill>
              </a:rPr>
              <a:t>Defects &amp; Interfaces</a:t>
            </a:r>
            <a:r>
              <a:rPr lang="en-US" altLang="en-US" sz="1800">
                <a:solidFill>
                  <a:srgbClr val="000000"/>
                </a:solidFill>
              </a:rPr>
              <a:t>, Diffusion, and Phase Transformation</a:t>
            </a:r>
          </a:p>
        </p:txBody>
      </p:sp>
    </p:spTree>
    <p:extLst>
      <p:ext uri="{BB962C8B-B14F-4D97-AF65-F5344CB8AC3E}">
        <p14:creationId xmlns:p14="http://schemas.microsoft.com/office/powerpoint/2010/main" val="1543132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u="sng" smtClean="0"/>
              <a:t>Training and Mentoring of Students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1752600" y="1524000"/>
            <a:ext cx="8686800" cy="5334000"/>
          </a:xfrm>
        </p:spPr>
        <p:txBody>
          <a:bodyPr/>
          <a:lstStyle/>
          <a:p>
            <a:r>
              <a:rPr lang="en-US" altLang="en-US" smtClean="0"/>
              <a:t>Specialize in one of the critical components of the base, but some training in all of the four components, including the formation of test device structures</a:t>
            </a:r>
          </a:p>
          <a:p>
            <a:r>
              <a:rPr lang="en-US" altLang="en-US" smtClean="0"/>
              <a:t>Research projects are designed in such a way that they need all the four base components and fabrication of test device structures.</a:t>
            </a:r>
          </a:p>
          <a:p>
            <a:r>
              <a:rPr lang="en-US" altLang="en-US" smtClean="0"/>
              <a:t>Manufacturing aspects are addressed in collaboration with national labs &amp; industry.</a:t>
            </a:r>
          </a:p>
        </p:txBody>
      </p:sp>
    </p:spTree>
    <p:extLst>
      <p:ext uri="{BB962C8B-B14F-4D97-AF65-F5344CB8AC3E}">
        <p14:creationId xmlns:p14="http://schemas.microsoft.com/office/powerpoint/2010/main" val="28714849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Examplesof Transition: (Nano) Science to (Nano) Technology to Society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Tx/>
              <a:buAutoNum type="arabicParenR"/>
            </a:pPr>
            <a:r>
              <a:rPr lang="en-US" altLang="en-US" smtClean="0"/>
              <a:t>Metal-Ceramic Nanocomposites (PRL – </a:t>
            </a:r>
            <a:r>
              <a:rPr lang="en-US" altLang="en-US" i="1" smtClean="0"/>
              <a:t>IR-100 Award)</a:t>
            </a:r>
            <a:endParaRPr lang="en-US" altLang="en-US" sz="2800" i="1"/>
          </a:p>
          <a:p>
            <a:pPr marL="514350" indent="-514350">
              <a:buNone/>
            </a:pPr>
            <a:r>
              <a:rPr lang="en-US" altLang="en-US" sz="2800" i="1"/>
              <a:t>a) Ductile and Tough </a:t>
            </a:r>
            <a:r>
              <a:rPr lang="en-US" altLang="en-US" sz="2800"/>
              <a:t>Ceramics</a:t>
            </a:r>
          </a:p>
          <a:p>
            <a:pPr marL="514350" indent="-514350">
              <a:buNone/>
            </a:pPr>
            <a:r>
              <a:rPr lang="en-US" altLang="en-US" sz="2800"/>
              <a:t>b) Optical and Photothermal Applications</a:t>
            </a:r>
          </a:p>
          <a:p>
            <a:pPr marL="514350" indent="-514350">
              <a:buNone/>
            </a:pPr>
            <a:r>
              <a:rPr lang="en-US" altLang="en-US" sz="2800"/>
              <a:t>c) Nanomagnetics and Information Storage</a:t>
            </a:r>
          </a:p>
          <a:p>
            <a:pPr marL="514350" indent="-514350">
              <a:buNone/>
            </a:pPr>
            <a:r>
              <a:rPr lang="en-US" altLang="en-US" sz="2800"/>
              <a:t>d) Smart Magnetic Sensors on a Chip</a:t>
            </a:r>
          </a:p>
          <a:p>
            <a:pPr marL="514350" indent="-514350">
              <a:buNone/>
            </a:pPr>
            <a:r>
              <a:rPr lang="en-US" altLang="en-US" smtClean="0"/>
              <a:t>2) High-efficiency Nanostructured LEDs</a:t>
            </a:r>
          </a:p>
          <a:p>
            <a:pPr marL="514350" indent="-514350">
              <a:buNone/>
            </a:pPr>
            <a:r>
              <a:rPr lang="en-US" altLang="en-US" smtClean="0"/>
              <a:t>3) Integrated Sensors on a Chip</a:t>
            </a:r>
          </a:p>
        </p:txBody>
      </p:sp>
    </p:spTree>
    <p:extLst>
      <p:ext uri="{BB962C8B-B14F-4D97-AF65-F5344CB8AC3E}">
        <p14:creationId xmlns:p14="http://schemas.microsoft.com/office/powerpoint/2010/main" val="22796944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b="1" u="sng"/>
              <a:t>Critical Role of Materials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2057400" y="1219201"/>
            <a:ext cx="8153400" cy="4906963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b="1" smtClean="0"/>
              <a:t> * </a:t>
            </a:r>
            <a:r>
              <a:rPr lang="en-US" altLang="en-US" sz="2400" b="1"/>
              <a:t>Throughout human history, materials have defined our civilization. From Stone Age to Iron Age to Bronze Age to Semiconductors and now Nanomaterials, materials have played a critical role in improving the quality of human life and taking us to a next level. </a:t>
            </a:r>
          </a:p>
          <a:p>
            <a:r>
              <a:rPr lang="en-US" altLang="en-US" sz="2400" b="1"/>
              <a:t>For every advanced technology, there is a materials bottleneck which must be addressed and solved. </a:t>
            </a:r>
          </a:p>
          <a:p>
            <a:r>
              <a:rPr lang="en-US" altLang="en-US" sz="2400" b="1"/>
              <a:t>This is particularly critical in nanoscience and nanotechnology transition to manufacturing for the good of the society. </a:t>
            </a:r>
            <a:endParaRPr lang="en-US" altLang="en-US" sz="2400"/>
          </a:p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95777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smtClean="0"/>
              <a:t>Changes in Curricula</a:t>
            </a:r>
          </a:p>
        </p:txBody>
      </p:sp>
      <p:sp>
        <p:nvSpPr>
          <p:cNvPr id="54275" name="Content Placeholder 2"/>
          <p:cNvSpPr>
            <a:spLocks noGrp="1"/>
          </p:cNvSpPr>
          <p:nvPr>
            <p:ph idx="1"/>
          </p:nvPr>
        </p:nvSpPr>
        <p:spPr>
          <a:xfrm>
            <a:off x="1981200" y="1219200"/>
            <a:ext cx="8305800" cy="5486400"/>
          </a:xfrm>
        </p:spPr>
        <p:txBody>
          <a:bodyPr/>
          <a:lstStyle/>
          <a:p>
            <a:r>
              <a:rPr lang="en-US" altLang="en-US" sz="2400"/>
              <a:t>New Courses with focus on: 1) synthesis and processing, 2) nanoscale characterization, 3) structure-property correlations, and 4)  modeling and simulation</a:t>
            </a:r>
          </a:p>
          <a:p>
            <a:r>
              <a:rPr lang="en-US" altLang="en-US" sz="2400"/>
              <a:t>Basic courses with curricula to address small systems</a:t>
            </a:r>
          </a:p>
          <a:p>
            <a:pPr>
              <a:buFontTx/>
              <a:buNone/>
            </a:pPr>
            <a:r>
              <a:rPr lang="en-US" altLang="en-US" sz="2400" b="1"/>
              <a:t>Examples of Specific Courses:</a:t>
            </a:r>
          </a:p>
          <a:p>
            <a:r>
              <a:rPr lang="en-US" altLang="en-US" sz="2400"/>
              <a:t>Thin Film Science and Technology</a:t>
            </a:r>
          </a:p>
          <a:p>
            <a:r>
              <a:rPr lang="en-US" altLang="en-US" sz="2400"/>
              <a:t>Introduction to Nanostructured Materials</a:t>
            </a:r>
          </a:p>
          <a:p>
            <a:r>
              <a:rPr lang="en-US" altLang="en-US" sz="2400"/>
              <a:t>Ion-solid and Photon-solid Interactions: Ion Implantation and Laser Processing</a:t>
            </a:r>
          </a:p>
          <a:p>
            <a:r>
              <a:rPr lang="en-US" altLang="en-US" sz="2400"/>
              <a:t>Characterization across-the-scale and Structure-Property Correlations</a:t>
            </a:r>
          </a:p>
          <a:p>
            <a:r>
              <a:rPr lang="en-US" altLang="en-US" sz="2400"/>
              <a:t>Modeling of Defects and Interfaces</a:t>
            </a:r>
          </a:p>
        </p:txBody>
      </p:sp>
    </p:spTree>
    <p:extLst>
      <p:ext uri="{BB962C8B-B14F-4D97-AF65-F5344CB8AC3E}">
        <p14:creationId xmlns:p14="http://schemas.microsoft.com/office/powerpoint/2010/main" val="3058354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066801"/>
            <a:ext cx="6400800" cy="504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2043404" y="466530"/>
            <a:ext cx="8014996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2800" b="1" dirty="0">
                <a:solidFill>
                  <a:srgbClr val="9900CC"/>
                </a:solidFill>
              </a:rPr>
              <a:t>Z(Atomic Number)-Contrast Imaging in STEM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en-US" sz="1400" dirty="0">
                <a:solidFill>
                  <a:srgbClr val="9900CC"/>
                </a:solidFill>
              </a:rPr>
              <a:t>S. J. </a:t>
            </a:r>
            <a:r>
              <a:rPr lang="en-US" altLang="en-US" sz="1400" dirty="0" err="1">
                <a:solidFill>
                  <a:srgbClr val="9900CC"/>
                </a:solidFill>
              </a:rPr>
              <a:t>Pennycook</a:t>
            </a:r>
            <a:r>
              <a:rPr lang="en-US" altLang="en-US" sz="1400" dirty="0">
                <a:solidFill>
                  <a:srgbClr val="9900CC"/>
                </a:solidFill>
              </a:rPr>
              <a:t> and J. Narayan, Phys. Rev. </a:t>
            </a:r>
            <a:r>
              <a:rPr lang="en-US" altLang="en-US" sz="1400" dirty="0" err="1">
                <a:solidFill>
                  <a:srgbClr val="9900CC"/>
                </a:solidFill>
              </a:rPr>
              <a:t>Lett</a:t>
            </a:r>
            <a:r>
              <a:rPr lang="en-US" altLang="en-US" sz="1400" dirty="0">
                <a:solidFill>
                  <a:srgbClr val="9900CC"/>
                </a:solidFill>
              </a:rPr>
              <a:t>. </a:t>
            </a:r>
            <a:r>
              <a:rPr lang="en-US" altLang="en-US" sz="1400" b="1" dirty="0">
                <a:solidFill>
                  <a:srgbClr val="9900CC"/>
                </a:solidFill>
              </a:rPr>
              <a:t>54</a:t>
            </a:r>
            <a:r>
              <a:rPr lang="en-US" altLang="en-US" sz="1400" dirty="0">
                <a:solidFill>
                  <a:srgbClr val="9900CC"/>
                </a:solidFill>
              </a:rPr>
              <a:t>, 1543 (1985); Appl. Phys. </a:t>
            </a:r>
            <a:r>
              <a:rPr lang="en-US" altLang="en-US" sz="1400" dirty="0" err="1">
                <a:solidFill>
                  <a:srgbClr val="9900CC"/>
                </a:solidFill>
              </a:rPr>
              <a:t>Lett</a:t>
            </a:r>
            <a:r>
              <a:rPr lang="en-US" altLang="en-US" sz="1400" dirty="0">
                <a:solidFill>
                  <a:srgbClr val="9900CC"/>
                </a:solidFill>
              </a:rPr>
              <a:t>. </a:t>
            </a:r>
            <a:r>
              <a:rPr lang="en-US" altLang="en-US" sz="1400" b="1" dirty="0">
                <a:solidFill>
                  <a:srgbClr val="9900CC"/>
                </a:solidFill>
              </a:rPr>
              <a:t>81</a:t>
            </a:r>
            <a:r>
              <a:rPr lang="en-US" altLang="en-US" sz="1400" dirty="0">
                <a:solidFill>
                  <a:srgbClr val="9900CC"/>
                </a:solidFill>
              </a:rPr>
              <a:t>, 2728 (2002) &amp; APL </a:t>
            </a:r>
            <a:r>
              <a:rPr lang="en-US" altLang="en-US" sz="1400" b="1" dirty="0">
                <a:solidFill>
                  <a:srgbClr val="9900CC"/>
                </a:solidFill>
              </a:rPr>
              <a:t>97</a:t>
            </a:r>
            <a:r>
              <a:rPr lang="en-US" altLang="en-US" sz="1400" dirty="0">
                <a:solidFill>
                  <a:srgbClr val="9900CC"/>
                </a:solidFill>
              </a:rPr>
              <a:t>, 121914 (2010)</a:t>
            </a:r>
          </a:p>
        </p:txBody>
      </p:sp>
    </p:spTree>
    <p:extLst>
      <p:ext uri="{BB962C8B-B14F-4D97-AF65-F5344CB8AC3E}">
        <p14:creationId xmlns:p14="http://schemas.microsoft.com/office/powerpoint/2010/main" val="279067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685801"/>
            <a:ext cx="6553200" cy="4983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61261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529</Words>
  <Application>Microsoft Office PowerPoint</Application>
  <PresentationFormat>Widescreen</PresentationFormat>
  <Paragraphs>64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Times New Roman</vt:lpstr>
      <vt:lpstr>2_Default Design</vt:lpstr>
      <vt:lpstr>Default Design</vt:lpstr>
      <vt:lpstr>1_Default Design</vt:lpstr>
      <vt:lpstr>Holistic approach to mentoring  (teaching and research)  next-generation scientists &amp; engineers</vt:lpstr>
      <vt:lpstr>Key Challenges for Next Generation Materials Scientists</vt:lpstr>
      <vt:lpstr>PowerPoint Presentation</vt:lpstr>
      <vt:lpstr>Training and Mentoring of Students</vt:lpstr>
      <vt:lpstr>Examplesof Transition: (Nano) Science to (Nano) Technology to Society</vt:lpstr>
      <vt:lpstr>Critical Role of Materials</vt:lpstr>
      <vt:lpstr>Changes in Curricula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Jay</dc:creator>
  <cp:lastModifiedBy>Jay</cp:lastModifiedBy>
  <cp:revision>11</cp:revision>
  <dcterms:created xsi:type="dcterms:W3CDTF">2014-04-14T14:36:03Z</dcterms:created>
  <dcterms:modified xsi:type="dcterms:W3CDTF">2014-05-23T16:24:39Z</dcterms:modified>
</cp:coreProperties>
</file>