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9" r:id="rId2"/>
    <p:sldMasterId id="2147483712" r:id="rId3"/>
  </p:sldMasterIdLst>
  <p:notesMasterIdLst>
    <p:notesMasterId r:id="rId13"/>
  </p:notesMasterIdLst>
  <p:sldIdLst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326E5-FB6D-48B6-BCFF-B73DE1B423C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CE806-1393-48A8-ABB8-4B2F2CFE3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1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FFF2.01, April 22, 1:30-2:00PM, MW-2 (2012)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642AFF-38B5-43CC-8A19-264422F8E26C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9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520ED-217C-4164-BDBB-4B32326C2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0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8A70D-F59A-4ADC-B256-4BDC9625C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3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87083-E77F-4D23-8943-E0DCC839E0A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1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24E9B-AC03-4CA7-B7A2-84B3112AA79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19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842D-CA99-43B9-939A-D4077F67C0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85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2A460-8440-4E66-8127-3963A9D7065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9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81C68-34F4-4006-A911-4E06925EADE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08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E7DB-D388-49FE-ADD3-E4BA34ACE0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694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37F2-28F5-4525-A610-DC41828D1A5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78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D5E42-8242-4FB3-AA3D-51DEB87CE4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15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E7EF1-B78A-40D7-9DA9-1E5E3046A6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5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E00E5-CD14-48B4-B86E-F0DC9B05C61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05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587C8-A54B-4E71-872F-E682DF35DF5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89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374BD-0D22-42EE-B367-D00293BB020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23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4F6F-64A9-4612-8D96-C8CAF6BDE1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75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BBA5-C613-463F-8405-AC901C0EE8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76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82D1C-067D-4C89-A207-EA1AA115E9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36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3E753-2F76-4B8F-993A-76B8F3BAEA2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534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928B9-238A-4184-AD6F-4F4D5873854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16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CACB6-3E28-4918-8B5F-C8BF9DB5AFD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17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E3FA-85DE-4206-A947-AC09E98BBD9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93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8A18A-9468-4066-B945-8EC46B08753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2C7F1-47B5-43CC-9277-53977DA2A8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91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9D10D-6D02-4D2E-9FD6-8F5FD6D0F52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276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B38C0-5B71-4A15-88BF-45D80FAE23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52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BB93C-5283-4946-BB56-CA19E735A9A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76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821D4-77BC-4E47-8C11-AC4FDF8FB2F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568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0071A-04C1-4F0E-875F-19043D682A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1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28506-9AD9-4054-AB40-DFC405B3FB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12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E997-4D45-4B80-A812-551B2736F0F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5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CB90-1967-4DE6-A346-547BF2BC2BD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1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24293-10EB-46D6-8464-6BC1B96049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1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977A-39E5-4B24-A856-F74B7CFFE4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4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2411-41F5-4CA6-B123-23202691040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8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91DCF-C8F3-4121-BC13-19453DF848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41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50CEB-CF26-4DD7-B535-78C16D8385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44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56A29-5B41-4616-89D9-A2D932C7806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5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311614-23A9-4FB2-ACEC-155304FC3EF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329D1-4410-4321-817B-6CDAFDBACC1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1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_NARAYAN@NC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1053" y="429209"/>
            <a:ext cx="9741159" cy="1642188"/>
          </a:xfrm>
        </p:spPr>
        <p:txBody>
          <a:bodyPr/>
          <a:lstStyle/>
          <a:p>
            <a:r>
              <a:rPr lang="en-US" altLang="en-US" sz="3600" b="1" u="sng" dirty="0"/>
              <a:t>Holistic approach to </a:t>
            </a:r>
            <a:r>
              <a:rPr lang="en-US" altLang="en-US" sz="3600" b="1" u="sng" dirty="0" smtClean="0"/>
              <a:t>mentoring </a:t>
            </a:r>
            <a:br>
              <a:rPr lang="en-US" altLang="en-US" sz="3600" b="1" u="sng" dirty="0" smtClean="0"/>
            </a:br>
            <a:r>
              <a:rPr lang="en-US" altLang="en-US" sz="3600" b="1" u="sng" dirty="0" smtClean="0"/>
              <a:t>(teaching </a:t>
            </a:r>
            <a:r>
              <a:rPr lang="en-US" altLang="en-US" sz="3600" b="1" u="sng" dirty="0" smtClean="0"/>
              <a:t>and research) </a:t>
            </a:r>
            <a:br>
              <a:rPr lang="en-US" altLang="en-US" sz="3600" b="1" u="sng" dirty="0" smtClean="0"/>
            </a:br>
            <a:r>
              <a:rPr lang="en-US" altLang="en-US" sz="3600" b="1" u="sng" dirty="0" smtClean="0"/>
              <a:t>next-generation </a:t>
            </a:r>
            <a:r>
              <a:rPr lang="en-US" altLang="en-US" sz="3600" b="1" u="sng" dirty="0" smtClean="0"/>
              <a:t>scientists &amp; engineers</a:t>
            </a:r>
            <a:endParaRPr lang="en-US" altLang="en-US" sz="3600" u="sng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2514600"/>
            <a:ext cx="7315200" cy="3810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J. Narayan</a:t>
            </a:r>
          </a:p>
          <a:p>
            <a:pPr eaLnBrk="1" hangingPunct="1"/>
            <a:r>
              <a:rPr lang="en-US" altLang="en-US" sz="2000" dirty="0"/>
              <a:t>Department of Materials Science and Engineering</a:t>
            </a:r>
          </a:p>
          <a:p>
            <a:pPr eaLnBrk="1" hangingPunct="1"/>
            <a:r>
              <a:rPr lang="en-US" altLang="en-US" sz="2000" dirty="0"/>
              <a:t>Centennial Campus, EB I, Rm. 3030</a:t>
            </a:r>
          </a:p>
          <a:p>
            <a:pPr eaLnBrk="1" hangingPunct="1"/>
            <a:r>
              <a:rPr lang="en-US" altLang="en-US" sz="2000" dirty="0"/>
              <a:t>North Carolina State University, Raleigh, NC 27695-7907, USA</a:t>
            </a:r>
          </a:p>
          <a:p>
            <a:pPr eaLnBrk="1" hangingPunct="1"/>
            <a:r>
              <a:rPr lang="en-US" altLang="en-US" sz="2000" dirty="0"/>
              <a:t>E-Mail: </a:t>
            </a:r>
            <a:r>
              <a:rPr lang="en-US" altLang="en-US" sz="2000" dirty="0">
                <a:hlinkClick r:id="rId3"/>
              </a:rPr>
              <a:t>J_NARAYAN@NCSU.EDU</a:t>
            </a:r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b="1" dirty="0"/>
              <a:t> 2014 MRS Spring Meeting, April 20-25, San </a:t>
            </a:r>
            <a:r>
              <a:rPr lang="en-US" altLang="en-US" sz="2000" b="1" dirty="0" smtClean="0"/>
              <a:t>Francisco</a:t>
            </a:r>
          </a:p>
          <a:p>
            <a:pPr eaLnBrk="1" hangingPunct="1"/>
            <a:r>
              <a:rPr lang="en-US" altLang="en-US" sz="2000" b="1" dirty="0" smtClean="0"/>
              <a:t>NSF Workshop, June 16-19, 2014</a:t>
            </a:r>
            <a:endParaRPr lang="en-US" altLang="en-US" sz="2000" b="1" dirty="0"/>
          </a:p>
          <a:p>
            <a:pPr eaLnBrk="1" hangingPunct="1"/>
            <a:r>
              <a:rPr lang="en-US" altLang="en-US" sz="2000" b="1" dirty="0"/>
              <a:t>Support: NSF (DMR, ECCS), ARO, DOE, NSF-NIRT, </a:t>
            </a:r>
            <a:r>
              <a:rPr lang="en-US" altLang="en-US" sz="2000" b="1" dirty="0" err="1"/>
              <a:t>Kopin</a:t>
            </a:r>
            <a:r>
              <a:rPr lang="en-US" altLang="en-US" sz="2000" b="1" dirty="0"/>
              <a:t> Corporation and Fan Family Foundation Endowment</a:t>
            </a:r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b="1" dirty="0"/>
          </a:p>
          <a:p>
            <a:pPr eaLnBrk="1" hangingPunct="1">
              <a:lnSpc>
                <a:spcPct val="80000"/>
              </a:lnSpc>
            </a:pPr>
            <a:endParaRPr lang="en-US" altLang="en-US" sz="1800" b="1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90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/>
              <a:t>Key Challenges for Next Generation Materials Scientists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 marL="514350" indent="-514350">
              <a:buFontTx/>
              <a:buAutoNum type="arabicParenR"/>
              <a:defRPr/>
            </a:pPr>
            <a:r>
              <a:rPr lang="en-US" dirty="0" smtClean="0"/>
              <a:t>Agility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n-US" dirty="0" smtClean="0"/>
              <a:t>Versatility</a:t>
            </a:r>
          </a:p>
          <a:p>
            <a:pPr>
              <a:buFontTx/>
              <a:buNone/>
              <a:defRPr/>
            </a:pPr>
            <a:r>
              <a:rPr lang="en-US" dirty="0" smtClean="0"/>
              <a:t>3) Reduce the Transition Time</a:t>
            </a:r>
          </a:p>
          <a:p>
            <a:pPr>
              <a:buFontTx/>
              <a:buNone/>
              <a:defRPr/>
            </a:pPr>
            <a:r>
              <a:rPr lang="en-US" dirty="0" smtClean="0"/>
              <a:t>4) Enhance Productivity in View of Global Competition</a:t>
            </a:r>
          </a:p>
          <a:p>
            <a:pPr>
              <a:buFontTx/>
              <a:buNone/>
              <a:defRPr/>
            </a:pPr>
            <a:r>
              <a:rPr lang="en-US" dirty="0" smtClean="0"/>
              <a:t>5) Maintaining Edge in Research and Innovations 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2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008438" y="1773238"/>
            <a:ext cx="3816350" cy="4419600"/>
            <a:chOff x="1882" y="482"/>
            <a:chExt cx="2812" cy="3356"/>
          </a:xfrm>
        </p:grpSpPr>
        <p:sp>
          <p:nvSpPr>
            <p:cNvPr id="9234" name="AutoShape 3"/>
            <p:cNvSpPr>
              <a:spLocks noChangeArrowheads="1"/>
            </p:cNvSpPr>
            <p:nvPr/>
          </p:nvSpPr>
          <p:spPr bwMode="auto">
            <a:xfrm>
              <a:off x="2653" y="572"/>
              <a:ext cx="1927" cy="7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5" name="AutoShape 4"/>
            <p:cNvSpPr>
              <a:spLocks noChangeArrowheads="1"/>
            </p:cNvSpPr>
            <p:nvPr/>
          </p:nvSpPr>
          <p:spPr bwMode="auto">
            <a:xfrm>
              <a:off x="2018" y="1298"/>
              <a:ext cx="2586" cy="1724"/>
            </a:xfrm>
            <a:prstGeom prst="parallelogram">
              <a:avLst>
                <a:gd name="adj" fmla="val 3750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6" name="AutoShape 5"/>
            <p:cNvSpPr>
              <a:spLocks noChangeArrowheads="1"/>
            </p:cNvSpPr>
            <p:nvPr/>
          </p:nvSpPr>
          <p:spPr bwMode="auto">
            <a:xfrm flipV="1">
              <a:off x="2018" y="3022"/>
              <a:ext cx="1927" cy="7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7" name="Line 6"/>
            <p:cNvSpPr>
              <a:spLocks noChangeShapeType="1"/>
            </p:cNvSpPr>
            <p:nvPr/>
          </p:nvSpPr>
          <p:spPr bwMode="auto">
            <a:xfrm>
              <a:off x="3606" y="572"/>
              <a:ext cx="317" cy="249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38" name="Line 7"/>
            <p:cNvSpPr>
              <a:spLocks noChangeShapeType="1"/>
            </p:cNvSpPr>
            <p:nvPr/>
          </p:nvSpPr>
          <p:spPr bwMode="auto">
            <a:xfrm>
              <a:off x="2653" y="1298"/>
              <a:ext cx="318" cy="245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39" name="Line 8"/>
            <p:cNvSpPr>
              <a:spLocks noChangeShapeType="1"/>
            </p:cNvSpPr>
            <p:nvPr/>
          </p:nvSpPr>
          <p:spPr bwMode="auto">
            <a:xfrm flipH="1">
              <a:off x="2018" y="1344"/>
              <a:ext cx="2540" cy="167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0" name="Line 9"/>
            <p:cNvSpPr>
              <a:spLocks noChangeShapeType="1"/>
            </p:cNvSpPr>
            <p:nvPr/>
          </p:nvSpPr>
          <p:spPr bwMode="auto">
            <a:xfrm flipH="1">
              <a:off x="2018" y="1298"/>
              <a:ext cx="635" cy="172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1" name="Line 10"/>
            <p:cNvSpPr>
              <a:spLocks noChangeShapeType="1"/>
            </p:cNvSpPr>
            <p:nvPr/>
          </p:nvSpPr>
          <p:spPr bwMode="auto">
            <a:xfrm flipH="1">
              <a:off x="3969" y="1298"/>
              <a:ext cx="635" cy="172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2" name="Line 11"/>
            <p:cNvSpPr>
              <a:spLocks noChangeShapeType="1"/>
            </p:cNvSpPr>
            <p:nvPr/>
          </p:nvSpPr>
          <p:spPr bwMode="auto">
            <a:xfrm flipH="1">
              <a:off x="3016" y="1298"/>
              <a:ext cx="1588" cy="240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3" name="Line 12"/>
            <p:cNvSpPr>
              <a:spLocks noChangeShapeType="1"/>
            </p:cNvSpPr>
            <p:nvPr/>
          </p:nvSpPr>
          <p:spPr bwMode="auto">
            <a:xfrm flipH="1">
              <a:off x="2018" y="572"/>
              <a:ext cx="1588" cy="245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4" name="Line 13"/>
            <p:cNvSpPr>
              <a:spLocks noChangeShapeType="1"/>
            </p:cNvSpPr>
            <p:nvPr/>
          </p:nvSpPr>
          <p:spPr bwMode="auto">
            <a:xfrm>
              <a:off x="2653" y="1298"/>
              <a:ext cx="1270" cy="172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5" name="Oval 14"/>
            <p:cNvSpPr>
              <a:spLocks noChangeArrowheads="1"/>
            </p:cNvSpPr>
            <p:nvPr/>
          </p:nvSpPr>
          <p:spPr bwMode="auto">
            <a:xfrm>
              <a:off x="4422" y="120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6" name="Oval 15"/>
            <p:cNvSpPr>
              <a:spLocks noChangeArrowheads="1"/>
            </p:cNvSpPr>
            <p:nvPr/>
          </p:nvSpPr>
          <p:spPr bwMode="auto">
            <a:xfrm>
              <a:off x="3470" y="482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7" name="Oval 16"/>
            <p:cNvSpPr>
              <a:spLocks noChangeArrowheads="1"/>
            </p:cNvSpPr>
            <p:nvPr/>
          </p:nvSpPr>
          <p:spPr bwMode="auto">
            <a:xfrm>
              <a:off x="2517" y="1162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8" name="Oval 17"/>
            <p:cNvSpPr>
              <a:spLocks noChangeArrowheads="1"/>
            </p:cNvSpPr>
            <p:nvPr/>
          </p:nvSpPr>
          <p:spPr bwMode="auto">
            <a:xfrm>
              <a:off x="1882" y="2886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9" name="Oval 18"/>
            <p:cNvSpPr>
              <a:spLocks noChangeArrowheads="1"/>
            </p:cNvSpPr>
            <p:nvPr/>
          </p:nvSpPr>
          <p:spPr bwMode="auto">
            <a:xfrm>
              <a:off x="2835" y="3566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50" name="Oval 19"/>
            <p:cNvSpPr>
              <a:spLocks noChangeArrowheads="1"/>
            </p:cNvSpPr>
            <p:nvPr/>
          </p:nvSpPr>
          <p:spPr bwMode="auto">
            <a:xfrm>
              <a:off x="3787" y="2886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9219" name="Text Box 20"/>
          <p:cNvSpPr txBox="1">
            <a:spLocks noChangeArrowheads="1"/>
          </p:cNvSpPr>
          <p:nvPr/>
        </p:nvSpPr>
        <p:spPr bwMode="auto">
          <a:xfrm>
            <a:off x="1752600" y="184366"/>
            <a:ext cx="89154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u="sng" dirty="0" smtClean="0">
                <a:solidFill>
                  <a:srgbClr val="CC3300"/>
                </a:solidFill>
              </a:rPr>
              <a:t>Octahedral Approach to </a:t>
            </a:r>
            <a:r>
              <a:rPr lang="en-US" altLang="en-US" sz="2000" b="1" u="sng" dirty="0" smtClean="0">
                <a:solidFill>
                  <a:srgbClr val="CC3300"/>
                </a:solidFill>
              </a:rPr>
              <a:t>Mentoring</a:t>
            </a:r>
            <a:r>
              <a:rPr lang="en-US" altLang="en-US" sz="2000" b="1" u="sng" dirty="0" smtClean="0">
                <a:solidFill>
                  <a:srgbClr val="CC3300"/>
                </a:solidFill>
              </a:rPr>
              <a:t> (Teaching </a:t>
            </a:r>
            <a:r>
              <a:rPr lang="en-US" altLang="en-US" sz="2000" b="1" u="sng" dirty="0" smtClean="0">
                <a:solidFill>
                  <a:srgbClr val="CC3300"/>
                </a:solidFill>
              </a:rPr>
              <a:t>&amp; </a:t>
            </a:r>
            <a:r>
              <a:rPr lang="en-US" altLang="en-US" sz="2000" b="1" u="sng" dirty="0" smtClean="0">
                <a:solidFill>
                  <a:srgbClr val="CC3300"/>
                </a:solidFill>
              </a:rPr>
              <a:t>Research): </a:t>
            </a:r>
            <a:endParaRPr lang="en-US" altLang="en-US" sz="2000" b="1" u="sng" dirty="0" smtClean="0">
              <a:solidFill>
                <a:srgbClr val="CC33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u="sng" dirty="0" smtClean="0">
                <a:solidFill>
                  <a:srgbClr val="CC3300"/>
                </a:solidFill>
              </a:rPr>
              <a:t>Transition </a:t>
            </a:r>
            <a:r>
              <a:rPr lang="en-US" altLang="en-US" sz="2000" b="1" u="sng" dirty="0">
                <a:solidFill>
                  <a:srgbClr val="CC3300"/>
                </a:solidFill>
              </a:rPr>
              <a:t>from Science to Technology to </a:t>
            </a:r>
            <a:r>
              <a:rPr lang="en-US" altLang="en-US" sz="2000" b="1" u="sng" dirty="0" smtClean="0">
                <a:solidFill>
                  <a:srgbClr val="CC3300"/>
                </a:solidFill>
              </a:rPr>
              <a:t>Manufacturing (Society)</a:t>
            </a:r>
            <a:endParaRPr lang="en-US" altLang="en-US" sz="2000" b="1" u="sng" dirty="0">
              <a:solidFill>
                <a:srgbClr val="CC3300"/>
              </a:solidFill>
            </a:endParaRPr>
          </a:p>
        </p:txBody>
      </p:sp>
      <p:sp>
        <p:nvSpPr>
          <p:cNvPr id="9220" name="Text Box 21"/>
          <p:cNvSpPr txBox="1">
            <a:spLocks noChangeArrowheads="1"/>
          </p:cNvSpPr>
          <p:nvPr/>
        </p:nvSpPr>
        <p:spPr bwMode="auto">
          <a:xfrm>
            <a:off x="2209800" y="981076"/>
            <a:ext cx="399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(Nano) Science </a:t>
            </a:r>
          </a:p>
        </p:txBody>
      </p:sp>
      <p:sp>
        <p:nvSpPr>
          <p:cNvPr id="9221" name="Line 22"/>
          <p:cNvSpPr>
            <a:spLocks noChangeShapeType="1"/>
          </p:cNvSpPr>
          <p:nvPr/>
        </p:nvSpPr>
        <p:spPr bwMode="auto">
          <a:xfrm>
            <a:off x="4079876" y="11969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Text Box 23"/>
          <p:cNvSpPr txBox="1">
            <a:spLocks noChangeArrowheads="1"/>
          </p:cNvSpPr>
          <p:nvPr/>
        </p:nvSpPr>
        <p:spPr bwMode="auto">
          <a:xfrm>
            <a:off x="4945063" y="981075"/>
            <a:ext cx="2305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(Nano) Technology </a:t>
            </a:r>
          </a:p>
        </p:txBody>
      </p:sp>
      <p:sp>
        <p:nvSpPr>
          <p:cNvPr id="9223" name="Line 24"/>
          <p:cNvSpPr>
            <a:spLocks noChangeShapeType="1"/>
          </p:cNvSpPr>
          <p:nvPr/>
        </p:nvSpPr>
        <p:spPr bwMode="auto">
          <a:xfrm>
            <a:off x="6961189" y="1196975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4" name="Text Box 25"/>
          <p:cNvSpPr txBox="1">
            <a:spLocks noChangeArrowheads="1"/>
          </p:cNvSpPr>
          <p:nvPr/>
        </p:nvSpPr>
        <p:spPr bwMode="auto">
          <a:xfrm>
            <a:off x="7824788" y="981076"/>
            <a:ext cx="2303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Manufacturing</a:t>
            </a:r>
          </a:p>
        </p:txBody>
      </p:sp>
      <p:sp>
        <p:nvSpPr>
          <p:cNvPr id="9225" name="Text Box 26"/>
          <p:cNvSpPr txBox="1">
            <a:spLocks noChangeArrowheads="1"/>
          </p:cNvSpPr>
          <p:nvPr/>
        </p:nvSpPr>
        <p:spPr bwMode="auto">
          <a:xfrm>
            <a:off x="6553200" y="1600201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sng">
                <a:solidFill>
                  <a:srgbClr val="000000"/>
                </a:solidFill>
              </a:rPr>
              <a:t>Devices and Systems  </a:t>
            </a:r>
          </a:p>
        </p:txBody>
      </p:sp>
      <p:sp>
        <p:nvSpPr>
          <p:cNvPr id="9226" name="Text Box 27"/>
          <p:cNvSpPr txBox="1">
            <a:spLocks noChangeArrowheads="1"/>
          </p:cNvSpPr>
          <p:nvPr/>
        </p:nvSpPr>
        <p:spPr bwMode="auto">
          <a:xfrm>
            <a:off x="7896225" y="2708276"/>
            <a:ext cx="2520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sng">
                <a:solidFill>
                  <a:srgbClr val="000000"/>
                </a:solidFill>
              </a:rPr>
              <a:t>Atomic Scale Characterization</a:t>
            </a:r>
            <a:r>
              <a:rPr lang="en-US" altLang="en-US" sz="1800" b="1">
                <a:solidFill>
                  <a:srgbClr val="000000"/>
                </a:solidFill>
              </a:rPr>
              <a:t>: TEM/STEM-Z</a:t>
            </a:r>
          </a:p>
        </p:txBody>
      </p:sp>
      <p:sp>
        <p:nvSpPr>
          <p:cNvPr id="9227" name="Text Box 28"/>
          <p:cNvSpPr txBox="1">
            <a:spLocks noChangeArrowheads="1"/>
          </p:cNvSpPr>
          <p:nvPr/>
        </p:nvSpPr>
        <p:spPr bwMode="auto">
          <a:xfrm>
            <a:off x="1524000" y="4800601"/>
            <a:ext cx="2667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sng">
                <a:solidFill>
                  <a:srgbClr val="000000"/>
                </a:solidFill>
              </a:rPr>
              <a:t>Atomic Scale Modeling </a:t>
            </a:r>
            <a:r>
              <a:rPr lang="en-US" altLang="en-US" sz="1800" b="1">
                <a:solidFill>
                  <a:srgbClr val="000000"/>
                </a:solidFill>
              </a:rPr>
              <a:t>: Defects &amp; Interfaces</a:t>
            </a:r>
          </a:p>
        </p:txBody>
      </p:sp>
      <p:sp>
        <p:nvSpPr>
          <p:cNvPr id="9228" name="Text Box 29"/>
          <p:cNvSpPr txBox="1">
            <a:spLocks noChangeArrowheads="1"/>
          </p:cNvSpPr>
          <p:nvPr/>
        </p:nvSpPr>
        <p:spPr bwMode="auto">
          <a:xfrm>
            <a:off x="1752600" y="2492376"/>
            <a:ext cx="3200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sng">
                <a:solidFill>
                  <a:srgbClr val="000000"/>
                </a:solidFill>
              </a:rPr>
              <a:t>Synthesis and Processing</a:t>
            </a:r>
            <a:r>
              <a:rPr lang="en-US" altLang="en-US" sz="1800" b="1">
                <a:solidFill>
                  <a:srgbClr val="000000"/>
                </a:solidFill>
              </a:rPr>
              <a:t>: Ion Implantation, Laser Annealing and PLD </a:t>
            </a:r>
          </a:p>
        </p:txBody>
      </p:sp>
      <p:sp>
        <p:nvSpPr>
          <p:cNvPr id="9229" name="Text Box 30"/>
          <p:cNvSpPr txBox="1">
            <a:spLocks noChangeArrowheads="1"/>
          </p:cNvSpPr>
          <p:nvPr/>
        </p:nvSpPr>
        <p:spPr bwMode="auto">
          <a:xfrm>
            <a:off x="7175500" y="4737101"/>
            <a:ext cx="3168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sng">
                <a:solidFill>
                  <a:srgbClr val="000000"/>
                </a:solidFill>
              </a:rPr>
              <a:t>Structure-Property Correlations</a:t>
            </a:r>
          </a:p>
        </p:txBody>
      </p:sp>
      <p:sp>
        <p:nvSpPr>
          <p:cNvPr id="9230" name="Text Box 31"/>
          <p:cNvSpPr txBox="1">
            <a:spLocks noChangeArrowheads="1"/>
          </p:cNvSpPr>
          <p:nvPr/>
        </p:nvSpPr>
        <p:spPr bwMode="auto">
          <a:xfrm>
            <a:off x="4495800" y="6248401"/>
            <a:ext cx="215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sng">
                <a:solidFill>
                  <a:srgbClr val="000000"/>
                </a:solidFill>
              </a:rPr>
              <a:t>Manufacturing</a:t>
            </a:r>
          </a:p>
        </p:txBody>
      </p:sp>
      <p:sp>
        <p:nvSpPr>
          <p:cNvPr id="9231" name="Line 32"/>
          <p:cNvSpPr>
            <a:spLocks noChangeShapeType="1"/>
          </p:cNvSpPr>
          <p:nvPr/>
        </p:nvSpPr>
        <p:spPr bwMode="auto">
          <a:xfrm>
            <a:off x="63246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32" name="Line 33"/>
          <p:cNvSpPr>
            <a:spLocks noChangeShapeType="1"/>
          </p:cNvSpPr>
          <p:nvPr/>
        </p:nvSpPr>
        <p:spPr bwMode="auto">
          <a:xfrm flipH="1">
            <a:off x="5546726" y="2125664"/>
            <a:ext cx="766763" cy="3760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33" name="TextBox 33"/>
          <p:cNvSpPr txBox="1">
            <a:spLocks noChangeArrowheads="1"/>
          </p:cNvSpPr>
          <p:nvPr/>
        </p:nvSpPr>
        <p:spPr bwMode="auto">
          <a:xfrm>
            <a:off x="6248400" y="5934076"/>
            <a:ext cx="441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sng">
                <a:solidFill>
                  <a:srgbClr val="000000"/>
                </a:solidFill>
              </a:rPr>
              <a:t>Base Support</a:t>
            </a:r>
            <a:r>
              <a:rPr lang="en-US" altLang="en-US" sz="1800">
                <a:solidFill>
                  <a:srgbClr val="000000"/>
                </a:solidFill>
              </a:rPr>
              <a:t>: Thermo &amp; Kinetics </a:t>
            </a:r>
            <a:r>
              <a:rPr lang="en-US" altLang="en-US" sz="1800" b="1">
                <a:solidFill>
                  <a:srgbClr val="000000"/>
                </a:solidFill>
              </a:rPr>
              <a:t>Defects &amp; Interfaces</a:t>
            </a:r>
            <a:r>
              <a:rPr lang="en-US" altLang="en-US" sz="1800">
                <a:solidFill>
                  <a:srgbClr val="000000"/>
                </a:solidFill>
              </a:rPr>
              <a:t>, Diffusion, and Phase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5431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/>
              <a:t>Training and Mentoring of Students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8686800" cy="5334000"/>
          </a:xfrm>
        </p:spPr>
        <p:txBody>
          <a:bodyPr/>
          <a:lstStyle/>
          <a:p>
            <a:r>
              <a:rPr lang="en-US" altLang="en-US" smtClean="0"/>
              <a:t>Specialize in one of the critical components of the base, but some training in all of the four components, including the formation of test device structures</a:t>
            </a:r>
          </a:p>
          <a:p>
            <a:r>
              <a:rPr lang="en-US" altLang="en-US" smtClean="0"/>
              <a:t>Research projects are designed in such a way that they need all the four base components and fabrication of test device structures.</a:t>
            </a:r>
          </a:p>
          <a:p>
            <a:r>
              <a:rPr lang="en-US" altLang="en-US" smtClean="0"/>
              <a:t>Manufacturing aspects are addressed in collaboration with national labs &amp; industry.</a:t>
            </a:r>
          </a:p>
        </p:txBody>
      </p:sp>
    </p:spTree>
    <p:extLst>
      <p:ext uri="{BB962C8B-B14F-4D97-AF65-F5344CB8AC3E}">
        <p14:creationId xmlns:p14="http://schemas.microsoft.com/office/powerpoint/2010/main" val="287148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Examplesof Transition: (Nano) Science to (Nano) Technology to Society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R"/>
            </a:pPr>
            <a:r>
              <a:rPr lang="en-US" altLang="en-US" smtClean="0"/>
              <a:t>Metal-Ceramic Nanocomposites (PRL – </a:t>
            </a:r>
            <a:r>
              <a:rPr lang="en-US" altLang="en-US" i="1" smtClean="0"/>
              <a:t>IR-100 Award)</a:t>
            </a:r>
            <a:endParaRPr lang="en-US" altLang="en-US" sz="2800" i="1"/>
          </a:p>
          <a:p>
            <a:pPr marL="514350" indent="-514350">
              <a:buNone/>
            </a:pPr>
            <a:r>
              <a:rPr lang="en-US" altLang="en-US" sz="2800" i="1"/>
              <a:t>a) Ductile and Tough </a:t>
            </a:r>
            <a:r>
              <a:rPr lang="en-US" altLang="en-US" sz="2800"/>
              <a:t>Ceramics</a:t>
            </a:r>
          </a:p>
          <a:p>
            <a:pPr marL="514350" indent="-514350">
              <a:buNone/>
            </a:pPr>
            <a:r>
              <a:rPr lang="en-US" altLang="en-US" sz="2800"/>
              <a:t>b) Optical and Photothermal Applications</a:t>
            </a:r>
          </a:p>
          <a:p>
            <a:pPr marL="514350" indent="-514350">
              <a:buNone/>
            </a:pPr>
            <a:r>
              <a:rPr lang="en-US" altLang="en-US" sz="2800"/>
              <a:t>c) Nanomagnetics and Information Storage</a:t>
            </a:r>
          </a:p>
          <a:p>
            <a:pPr marL="514350" indent="-514350">
              <a:buNone/>
            </a:pPr>
            <a:r>
              <a:rPr lang="en-US" altLang="en-US" sz="2800"/>
              <a:t>d) Smart Magnetic Sensors on a Chip</a:t>
            </a:r>
          </a:p>
          <a:p>
            <a:pPr marL="514350" indent="-514350">
              <a:buNone/>
            </a:pPr>
            <a:r>
              <a:rPr lang="en-US" altLang="en-US" smtClean="0"/>
              <a:t>2) High-efficiency Nanostructured LEDs</a:t>
            </a:r>
          </a:p>
          <a:p>
            <a:pPr marL="514350" indent="-514350">
              <a:buNone/>
            </a:pPr>
            <a:r>
              <a:rPr lang="en-US" altLang="en-US" smtClean="0"/>
              <a:t>3) Integrated Sensors on a Chip</a:t>
            </a:r>
          </a:p>
        </p:txBody>
      </p:sp>
    </p:spTree>
    <p:extLst>
      <p:ext uri="{BB962C8B-B14F-4D97-AF65-F5344CB8AC3E}">
        <p14:creationId xmlns:p14="http://schemas.microsoft.com/office/powerpoint/2010/main" val="227969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u="sng"/>
              <a:t>Critical Role of Materials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057400" y="1219201"/>
            <a:ext cx="81534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/>
              <a:t> * </a:t>
            </a:r>
            <a:r>
              <a:rPr lang="en-US" altLang="en-US" sz="2400" b="1"/>
              <a:t>Throughout human history, materials have defined our civilization. From Stone Age to Iron Age to Bronze Age to Semiconductors and now Nanomaterials, materials have played a critical role in improving the quality of human life and taking us to a next level. </a:t>
            </a:r>
          </a:p>
          <a:p>
            <a:r>
              <a:rPr lang="en-US" altLang="en-US" sz="2400" b="1"/>
              <a:t>For every advanced technology, there is a materials bottleneck which must be addressed and solved. </a:t>
            </a:r>
          </a:p>
          <a:p>
            <a:r>
              <a:rPr lang="en-US" altLang="en-US" sz="2400" b="1"/>
              <a:t>This is particularly critical in nanoscience and nanotechnology transition to manufacturing for the good of the society. </a:t>
            </a:r>
            <a:endParaRPr lang="en-US" altLang="en-US" sz="240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57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Changes in Curricula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305800" cy="5486400"/>
          </a:xfrm>
        </p:spPr>
        <p:txBody>
          <a:bodyPr/>
          <a:lstStyle/>
          <a:p>
            <a:r>
              <a:rPr lang="en-US" altLang="en-US" sz="2400"/>
              <a:t>New Courses with focus on: 1) synthesis and processing, 2) nanoscale characterization, 3) structure-property correlations, and 4)  modeling and simulation</a:t>
            </a:r>
          </a:p>
          <a:p>
            <a:r>
              <a:rPr lang="en-US" altLang="en-US" sz="2400"/>
              <a:t>Basic courses with curricula to address small systems</a:t>
            </a:r>
          </a:p>
          <a:p>
            <a:pPr>
              <a:buFontTx/>
              <a:buNone/>
            </a:pPr>
            <a:r>
              <a:rPr lang="en-US" altLang="en-US" sz="2400" b="1"/>
              <a:t>Examples of Specific Courses:</a:t>
            </a:r>
          </a:p>
          <a:p>
            <a:r>
              <a:rPr lang="en-US" altLang="en-US" sz="2400"/>
              <a:t>Thin Film Science and Technology</a:t>
            </a:r>
          </a:p>
          <a:p>
            <a:r>
              <a:rPr lang="en-US" altLang="en-US" sz="2400"/>
              <a:t>Introduction to Nanostructured Materials</a:t>
            </a:r>
          </a:p>
          <a:p>
            <a:r>
              <a:rPr lang="en-US" altLang="en-US" sz="2400"/>
              <a:t>Ion-solid and Photon-solid Interactions: Ion Implantation and Laser Processing</a:t>
            </a:r>
          </a:p>
          <a:p>
            <a:r>
              <a:rPr lang="en-US" altLang="en-US" sz="2400"/>
              <a:t>Characterization across-the-scale and Structure-Property Correlations</a:t>
            </a:r>
          </a:p>
          <a:p>
            <a:r>
              <a:rPr lang="en-US" altLang="en-US" sz="2400"/>
              <a:t>Modeling of Defects and Interfaces</a:t>
            </a:r>
          </a:p>
        </p:txBody>
      </p:sp>
    </p:spTree>
    <p:extLst>
      <p:ext uri="{BB962C8B-B14F-4D97-AF65-F5344CB8AC3E}">
        <p14:creationId xmlns:p14="http://schemas.microsoft.com/office/powerpoint/2010/main" val="305835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066801"/>
            <a:ext cx="64008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043404" y="466530"/>
            <a:ext cx="80149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9900CC"/>
                </a:solidFill>
              </a:rPr>
              <a:t>Z(Atomic Number)-Contrast Imaging in STEM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>
                <a:solidFill>
                  <a:srgbClr val="9900CC"/>
                </a:solidFill>
              </a:rPr>
              <a:t>S. J. </a:t>
            </a:r>
            <a:r>
              <a:rPr lang="en-US" altLang="en-US" sz="1400" dirty="0" err="1">
                <a:solidFill>
                  <a:srgbClr val="9900CC"/>
                </a:solidFill>
              </a:rPr>
              <a:t>Pennycook</a:t>
            </a:r>
            <a:r>
              <a:rPr lang="en-US" altLang="en-US" sz="1400" dirty="0">
                <a:solidFill>
                  <a:srgbClr val="9900CC"/>
                </a:solidFill>
              </a:rPr>
              <a:t> and J. Narayan, Phys. Rev. </a:t>
            </a:r>
            <a:r>
              <a:rPr lang="en-US" altLang="en-US" sz="1400" dirty="0" err="1">
                <a:solidFill>
                  <a:srgbClr val="9900CC"/>
                </a:solidFill>
              </a:rPr>
              <a:t>Lett</a:t>
            </a:r>
            <a:r>
              <a:rPr lang="en-US" altLang="en-US" sz="1400" dirty="0">
                <a:solidFill>
                  <a:srgbClr val="9900CC"/>
                </a:solidFill>
              </a:rPr>
              <a:t>. </a:t>
            </a:r>
            <a:r>
              <a:rPr lang="en-US" altLang="en-US" sz="1400" b="1" dirty="0">
                <a:solidFill>
                  <a:srgbClr val="9900CC"/>
                </a:solidFill>
              </a:rPr>
              <a:t>54</a:t>
            </a:r>
            <a:r>
              <a:rPr lang="en-US" altLang="en-US" sz="1400" dirty="0">
                <a:solidFill>
                  <a:srgbClr val="9900CC"/>
                </a:solidFill>
              </a:rPr>
              <a:t>, 1543 (1985); Appl. Phys. </a:t>
            </a:r>
            <a:r>
              <a:rPr lang="en-US" altLang="en-US" sz="1400" dirty="0" err="1">
                <a:solidFill>
                  <a:srgbClr val="9900CC"/>
                </a:solidFill>
              </a:rPr>
              <a:t>Lett</a:t>
            </a:r>
            <a:r>
              <a:rPr lang="en-US" altLang="en-US" sz="1400" dirty="0">
                <a:solidFill>
                  <a:srgbClr val="9900CC"/>
                </a:solidFill>
              </a:rPr>
              <a:t>. </a:t>
            </a:r>
            <a:r>
              <a:rPr lang="en-US" altLang="en-US" sz="1400" b="1" dirty="0">
                <a:solidFill>
                  <a:srgbClr val="9900CC"/>
                </a:solidFill>
              </a:rPr>
              <a:t>81</a:t>
            </a:r>
            <a:r>
              <a:rPr lang="en-US" altLang="en-US" sz="1400" dirty="0">
                <a:solidFill>
                  <a:srgbClr val="9900CC"/>
                </a:solidFill>
              </a:rPr>
              <a:t>, 2728 (2002) &amp; APL </a:t>
            </a:r>
            <a:r>
              <a:rPr lang="en-US" altLang="en-US" sz="1400" b="1" dirty="0">
                <a:solidFill>
                  <a:srgbClr val="9900CC"/>
                </a:solidFill>
              </a:rPr>
              <a:t>97</a:t>
            </a:r>
            <a:r>
              <a:rPr lang="en-US" altLang="en-US" sz="1400" dirty="0">
                <a:solidFill>
                  <a:srgbClr val="9900CC"/>
                </a:solidFill>
              </a:rPr>
              <a:t>, 121914 (2010)</a:t>
            </a:r>
          </a:p>
        </p:txBody>
      </p:sp>
    </p:spTree>
    <p:extLst>
      <p:ext uri="{BB962C8B-B14F-4D97-AF65-F5344CB8AC3E}">
        <p14:creationId xmlns:p14="http://schemas.microsoft.com/office/powerpoint/2010/main" val="27906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1"/>
            <a:ext cx="65532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2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529</Words>
  <Application>Microsoft Office PowerPoint</Application>
  <PresentationFormat>Widescreen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2_Default Design</vt:lpstr>
      <vt:lpstr>Default Design</vt:lpstr>
      <vt:lpstr>1_Default Design</vt:lpstr>
      <vt:lpstr>Holistic approach to mentoring  (teaching and research)  next-generation scientists &amp; engineers</vt:lpstr>
      <vt:lpstr>Key Challenges for Next Generation Materials Scientists</vt:lpstr>
      <vt:lpstr>PowerPoint Presentation</vt:lpstr>
      <vt:lpstr>Training and Mentoring of Students</vt:lpstr>
      <vt:lpstr>Examplesof Transition: (Nano) Science to (Nano) Technology to Society</vt:lpstr>
      <vt:lpstr>Critical Role of Materials</vt:lpstr>
      <vt:lpstr>Changes in Curricula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Jay</cp:lastModifiedBy>
  <cp:revision>11</cp:revision>
  <dcterms:created xsi:type="dcterms:W3CDTF">2014-04-14T14:36:03Z</dcterms:created>
  <dcterms:modified xsi:type="dcterms:W3CDTF">2014-05-23T16:24:39Z</dcterms:modified>
</cp:coreProperties>
</file>